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85" r:id="rId5"/>
    <p:sldId id="288" r:id="rId6"/>
    <p:sldId id="339" r:id="rId7"/>
    <p:sldId id="286" r:id="rId8"/>
    <p:sldId id="290" r:id="rId9"/>
    <p:sldId id="337" r:id="rId10"/>
    <p:sldId id="283" r:id="rId11"/>
    <p:sldId id="279" r:id="rId12"/>
    <p:sldId id="291" r:id="rId13"/>
    <p:sldId id="292" r:id="rId14"/>
    <p:sldId id="284" r:id="rId15"/>
    <p:sldId id="289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56" r:id="rId24"/>
    <p:sldId id="300" r:id="rId25"/>
    <p:sldId id="340" r:id="rId26"/>
    <p:sldId id="287" r:id="rId27"/>
    <p:sldId id="301" r:id="rId28"/>
    <p:sldId id="302" r:id="rId29"/>
    <p:sldId id="304" r:id="rId30"/>
    <p:sldId id="305" r:id="rId31"/>
    <p:sldId id="306" r:id="rId32"/>
    <p:sldId id="307" r:id="rId33"/>
    <p:sldId id="309" r:id="rId34"/>
    <p:sldId id="310" r:id="rId35"/>
    <p:sldId id="311" r:id="rId36"/>
    <p:sldId id="34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03" r:id="rId46"/>
    <p:sldId id="321" r:id="rId47"/>
    <p:sldId id="342" r:id="rId48"/>
    <p:sldId id="322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F868C7-803D-45A0-8D36-B61F53043DF4}">
          <p14:sldIdLst>
            <p14:sldId id="285"/>
            <p14:sldId id="288"/>
            <p14:sldId id="339"/>
            <p14:sldId id="286"/>
            <p14:sldId id="290"/>
            <p14:sldId id="337"/>
            <p14:sldId id="283"/>
            <p14:sldId id="279"/>
            <p14:sldId id="291"/>
            <p14:sldId id="292"/>
            <p14:sldId id="284"/>
            <p14:sldId id="289"/>
            <p14:sldId id="293"/>
          </p14:sldIdLst>
        </p14:section>
        <p14:section name="Untitled Section" id="{E9349B45-2F96-43DE-848A-02F481855D79}">
          <p14:sldIdLst>
            <p14:sldId id="294"/>
            <p14:sldId id="295"/>
            <p14:sldId id="296"/>
            <p14:sldId id="297"/>
            <p14:sldId id="298"/>
            <p14:sldId id="299"/>
            <p14:sldId id="256"/>
            <p14:sldId id="300"/>
            <p14:sldId id="340"/>
            <p14:sldId id="287"/>
            <p14:sldId id="301"/>
            <p14:sldId id="302"/>
            <p14:sldId id="304"/>
            <p14:sldId id="305"/>
            <p14:sldId id="306"/>
            <p14:sldId id="307"/>
            <p14:sldId id="309"/>
            <p14:sldId id="310"/>
            <p14:sldId id="311"/>
            <p14:sldId id="34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03"/>
            <p14:sldId id="321"/>
            <p14:sldId id="342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72" d="100"/>
          <a:sy n="72" d="100"/>
        </p:scale>
        <p:origin x="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96EDDF-8DD6-D968-7250-7BF0835E34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94BCC-2D00-D5ED-5F3B-CF52BC1FE9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0266C-3D4B-4042-A225-C0B294994F2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CA78B-5463-8BDF-E063-03B4476947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faculty of computing /IT20264048 Dissanayaka.D.M.R.A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287CD-F42A-5348-5276-26EC12A299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302BE-69D5-44FF-8ABD-0E817D05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82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CE6A8-6A73-4697-9FBC-6A105E8C51DC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BEBA7-BE52-4223-A3F4-83857D3AF2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5416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9538-60C3-BAF6-40B1-1B9F200C34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85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4F24-4C33-F6CB-3E54-44AEEBF044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93412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405D-8628-82C0-F9B5-A329EE1A51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209232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F9B0-9CFC-C741-6F00-F7F686DBA5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60186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925BC-1565-0C40-0FF7-2DF69C0E6A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2371499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2B375-80DC-3180-1BE8-249D1567CE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895275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816BC-0805-6D7A-4B1C-FDDF9A669C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2373263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1845D-4C0C-E5D9-582C-DD1F59B1D9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20254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4F9B0-9CFC-C741-6F00-F7F686DBA5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291846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6AAA0-CE6F-FFF7-7305-232EEE7652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6E9D-AF61-53EE-A4C2-E617EFBA76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9538-60C3-BAF6-40B1-1B9F200C34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620785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8F3B6-90CD-241A-4B73-C5E12EDE535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2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07186-F132-C7A9-E522-EED8D34580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99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EBA7-BE52-4223-A3F4-83857D3AF2A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70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DBFB0-8F61-B1F5-1A4D-77B618954D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79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C585-D977-3AA0-5FA9-AF08608BDE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430A2-960C-E6FE-EEEF-3ACDD86D35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37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A8C7-2EE0-439A-34BF-770CED720E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20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E0389-184C-E5AC-E39A-8F67EA8AFF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09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E4383-8436-B4CF-70B3-17FB0E6689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05AA-7BEC-A4CE-9F5B-B7034B8E1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3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BBCC-E6B3-2341-6DE0-C960624966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90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0C329-439F-1958-4810-F2D98789D4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26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818CE-48DC-9A19-AB77-E395F781C1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8D8C6-6BF6-DE2E-B056-F3C96F1D87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EBA7-BE52-4223-A3F4-83857D3AF2A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89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BBCC-E6B3-2341-6DE0-C960624966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81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3BEC-A50C-D07B-B160-EAAF587B06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21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CE487-FC32-6077-01F8-697F905149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99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4BC2A-C4D5-CFDD-3ED9-42569FD899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79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BEFF-3781-0922-089B-7565FC4FFB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25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2E286-0E38-D997-E8E3-5905F6100A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9538-60C3-BAF6-40B1-1B9F200C34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620785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0B3B-1776-D0BC-AD63-784B4137EF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56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18F8-7B9A-96BC-0462-659CD83CEF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37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E3663-07F7-3242-BC29-DD4C3A3BAA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26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763C4-AC14-1C8E-50CC-F13789065C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20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EBA7-BE52-4223-A3F4-83857D3AF2A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77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1A9F-3557-0F43-61D2-6BE84E0530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09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3D458-ED8E-EE7B-A874-EE93554FFC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34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890C8-FF25-643A-9537-B8ACB9BE92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26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82EF2-124B-71C9-2EB5-EB3FEEDAF0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CFE72-E07B-C4D5-D0E9-73AC22DC5D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4F24-4C33-F6CB-3E54-44AEEBF044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9341243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AB794-1EB1-4227-4366-B2F43211E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537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DC05-2968-FDE3-7C41-E8E644CEFA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922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EBA7-BE52-4223-A3F4-83857D3AF2A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60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BEBA7-BE52-4223-A3F4-83857D3AF2A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D4F24-4C33-F6CB-3E54-44AEEBF044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97308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D2E5-54B9-6986-AD93-F80ACC0FDF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1ABA-6CAA-A1C3-456C-EF6F7B9733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138724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9538-60C3-BAF6-40B1-1B9F200C34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faculty of computing /IT20264048 Dissanayaka.D.M.R.A</a:t>
            </a:r>
          </a:p>
        </p:txBody>
      </p:sp>
    </p:spTree>
    <p:extLst>
      <p:ext uri="{BB962C8B-B14F-4D97-AF65-F5344CB8AC3E}">
        <p14:creationId xmlns:p14="http://schemas.microsoft.com/office/powerpoint/2010/main" val="362078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2978-8372-0A61-403D-8073DE27B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27D76-F3BF-A94A-E632-49AC04584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FF6D-A1F7-6731-CD35-1CF74D12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90CA4-81EB-694B-B7E6-5C4DA7ED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C92B2-E102-5A56-CA62-2234A56A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3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749B-174E-C606-0ED4-F11591EC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17557-60DF-70FF-73F0-1BFB4E9FC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1EC5-6662-B874-4CEA-971D479D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19F1-F40D-3F2C-2CAF-D2B4E66F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9ABB4-3963-DB5D-CD1B-2BADA1D1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8F5E0-333F-A4D8-5C07-2BC2F8371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52C26-FCBA-BA3A-6FE3-064FCB4FA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0DA69-5108-D28F-87B7-83B57B40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DA6C2-C821-7580-D2B6-D64E7AFA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B3D3-4466-B03E-9703-7ACD9825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9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10805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17AF-2940-C4C2-0516-D8D43400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7C8BD-4E07-5FEB-990A-68DEA10C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ACA79-605D-C87D-EE09-9BE6636C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716D-25C4-94BF-5CD1-2B978CC0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DB29-E599-998A-130F-A3C11E71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6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64E-1397-77FE-8E52-7D872E5C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FB881-CF63-075B-9603-A83309F7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CDF30-EF3B-1C59-53AF-723AFDCE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85C51-A1E2-6564-9E67-C6C1AC0D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5BEAE-C09E-0DC7-8371-D99A25B6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5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6B2C-8837-74E5-58FF-FBB25C7A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95B88-E4B5-8D27-A963-2C603EC36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CF3B-EEB2-EC25-19F6-5349A7530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EAB9E-27BC-BE0C-9DFE-06ADE886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1EC85-146B-6F97-DF79-B9FF3581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6F4B0-C30F-14A2-150F-E6DD3284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1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B007-7207-12ED-9B74-A3026911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B16CB-7826-249E-DD07-4C81D70A7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B3486-6355-DCDA-C394-3EC8F3705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68857-F826-969B-9733-FE403B69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2F2F-4494-7428-2392-F577A093E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C72AE7-88DA-C120-74AC-28D87739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E62BC-99D5-D29B-519D-3FFB2823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D9182-10C2-F0FC-A449-081B47C2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0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CB56-7817-6AC9-A86A-FF751B29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D1390-4729-2C4E-0062-3DAAFD56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AF9C3-0CEA-BC5F-A004-72F267FF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B182C-8214-794C-DF3F-FE1DB3B1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1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65A67-A52B-CAC7-B358-120454FA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3C894-C005-6ABC-BC4C-BB474FE8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892B4-0166-2BFB-FB93-841999CD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1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66A1-E295-8D1D-8B58-1585664E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CCDE-3157-8DF8-7B8E-24264093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309D8-2ECD-046D-6133-62BB352EC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B91B7-D2A0-2D62-A8CA-7A8DCC96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0126-5603-0EF4-D2E0-7C29767A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778D1-FBEF-C862-FF98-97DB804C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3743-D244-73EC-A1F2-6C3672C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EB308-8469-0626-B997-EB413A35F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0718D-8005-0002-0358-D0D4CF512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E0651-80A5-BC63-3FDA-3D43F7B3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112B6-6BDA-8013-024D-9A3D7153A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DEBE-C002-9C36-B56E-01661EA9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9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7242D7-132B-63CA-F9DE-E9E70A80A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A189-268D-FE04-85E5-D62696B69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8C11C-F761-0D24-2592-4BC042D6C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A276-092C-6FEE-C6E3-3B4C7DEB2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6A7D5-5CD0-F636-91C1-532774A38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F0D7B-33D4-4D64-8C7A-058B8BB2B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1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C8555F15-98CE-2815-18A4-EB1AD1516F1E}"/>
              </a:ext>
            </a:extLst>
          </p:cNvPr>
          <p:cNvSpPr txBox="1">
            <a:spLocks/>
          </p:cNvSpPr>
          <p:nvPr/>
        </p:nvSpPr>
        <p:spPr>
          <a:xfrm>
            <a:off x="114481" y="4184193"/>
            <a:ext cx="6887181" cy="14361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Autonomous grading system for Sinhala Language Essays of grade 5 students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DengXian" panose="02010600030101010101" pitchFamily="2" charset="-122"/>
                <a:cs typeface="Mangal" panose="02040503050203030202" pitchFamily="18" charset="0"/>
              </a:rPr>
              <a:t>R24-088</a:t>
            </a:r>
            <a:endParaRPr lang="en-US" sz="32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/>
              <a:t>R24-088</a:t>
            </a:r>
            <a:endParaRPr lang="en-US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31401-0E82-20C6-DFD9-D0597E523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16" y="6193240"/>
            <a:ext cx="3080084" cy="6647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499F2-83A6-104E-7EC4-DEEF20DC70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85085" y="6349157"/>
            <a:ext cx="2743200" cy="664760"/>
          </a:xfrm>
          <a:noFill/>
        </p:spPr>
        <p:txBody>
          <a:bodyPr/>
          <a:lstStyle/>
          <a:p>
            <a:fld id="{B67B645E-C5E5-4727-B977-D372A0AA71D9}" type="slidenum">
              <a:rPr lang="en-US" sz="2000" b="1" noProof="0" smtClean="0"/>
              <a:pPr/>
              <a:t>1</a:t>
            </a:fld>
            <a:endParaRPr lang="en-US" sz="2000" b="1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0E7D7-35B7-DC7A-B527-2E4CDE4C1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91" y="1104280"/>
            <a:ext cx="2614063" cy="24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7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EE914B8-B902-8E00-661C-E890F6BA571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998" y="1629621"/>
            <a:ext cx="5792337" cy="3104442"/>
          </a:xfrm>
        </p:spPr>
        <p:txBody>
          <a:bodyPr>
            <a:noAutofit/>
          </a:bodyPr>
          <a:lstStyle/>
          <a:p>
            <a:r>
              <a:rPr lang="en-US" sz="2400" dirty="0"/>
              <a:t>Native words, often specific to a particular region, can pose challenges in terms of comprehension and universality.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Process involves recognizing words unique to a specific linguistic context and substituting them with more generally understood terms.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60794-B80A-D512-C14D-787F5779F90F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AAF9B3-9160-2C33-014B-01353B796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6779" y="4221412"/>
            <a:ext cx="3863221" cy="720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8500E1-A84B-3B71-1B0C-F60E4D330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D258F0-EB28-4FB8-04BC-A202F8B8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0962CD1-76AF-251D-618B-B4851FAE8FF1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10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922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6A9DE9-4C62-C40A-2E4D-AC955DC0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7027B-5D9C-63CF-19B0-8DCA01E6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1AA13A5-93CC-E787-3689-49A403B31F4C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11</a:t>
            </a:fld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7CE8F-2FC0-8A19-6962-C94B3A8AEB79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1158515-4D8A-25A3-4ADD-79E63E8F4E6E}"/>
              </a:ext>
            </a:extLst>
          </p:cNvPr>
          <p:cNvSpPr txBox="1">
            <a:spLocks/>
          </p:cNvSpPr>
          <p:nvPr/>
        </p:nvSpPr>
        <p:spPr>
          <a:xfrm>
            <a:off x="6385537" y="751403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97876-E874-BD21-3528-DF997EBBB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37" y="1408298"/>
            <a:ext cx="10315326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550334" y="3450789"/>
            <a:ext cx="4641666" cy="96960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Research Question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340" y="972268"/>
            <a:ext cx="5060054" cy="2963323"/>
          </a:xfrm>
        </p:spPr>
        <p:txBody>
          <a:bodyPr>
            <a:noAutofit/>
          </a:bodyPr>
          <a:lstStyle/>
          <a:p>
            <a:pPr rtl="0" fontAlgn="base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i="0" u="none" strike="noStrike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"How to identify native words in Sinhala and replace them with general words ?”</a:t>
            </a:r>
          </a:p>
          <a:p>
            <a:pPr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2400" i="0" u="none" strike="noStrike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noProof="1"/>
          </a:p>
          <a:p>
            <a:pPr marL="0" indent="0">
              <a:buNone/>
            </a:pPr>
            <a:endParaRPr lang="en-US" sz="2400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B6980-5963-68D7-3D6B-9950B968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E27B5-A98F-5821-5C15-90FFF4C3D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5802493-9704-37B5-49A2-7DBFF719697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12</a:t>
            </a:fld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A8AE9D-F07A-5C75-0094-4153F8747BFE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6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24661" y="234887"/>
            <a:ext cx="5723031" cy="5298405"/>
          </a:xfrm>
        </p:spPr>
        <p:txBody>
          <a:bodyPr>
            <a:noAutofit/>
          </a:bodyPr>
          <a:lstStyle/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500" b="1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Specific Objective</a:t>
            </a:r>
          </a:p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Identifying native words and replace them with generic words</a:t>
            </a:r>
          </a:p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2400" i="0" u="none" strike="noStrike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500" b="1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Sub Objectives</a:t>
            </a:r>
          </a:p>
          <a:p>
            <a:pPr fontAlgn="base">
              <a:lnSpc>
                <a:spcPct val="100000"/>
              </a:lnSpc>
              <a:spcBef>
                <a:spcPts val="800"/>
              </a:spcBef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Making data corpus specific to Sinhala native words</a:t>
            </a:r>
          </a:p>
          <a:p>
            <a:pPr marL="0" indent="0" fontAlgn="base">
              <a:lnSpc>
                <a:spcPct val="100000"/>
              </a:lnSpc>
              <a:spcBef>
                <a:spcPts val="800"/>
              </a:spcBef>
              <a:buNone/>
            </a:pPr>
            <a:endParaRPr lang="en-US" sz="2400" i="0" u="none" strike="noStrike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fontAlgn="base">
              <a:lnSpc>
                <a:spcPct val="100000"/>
              </a:lnSpc>
              <a:spcBef>
                <a:spcPts val="800"/>
              </a:spcBef>
            </a:pPr>
            <a:r>
              <a:rPr lang="en-US" sz="240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Identifying entities of the names and nouns (NER)</a:t>
            </a:r>
          </a:p>
          <a:p>
            <a:pPr marL="0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lang="en-US" sz="2400" i="0" u="none" strike="noStrike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7A09E-5BE0-4D0A-797A-60577690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8BB1E-8C76-73FD-151E-AB76FF7E3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0B2201C-3682-A882-5DDC-996F32BD2CEC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13</a:t>
            </a:fld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0FA64-3AA4-6B57-0685-97E9FF24C034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A2A3831F-66A1-6513-DB5D-E3D07251BE26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550334" y="3450789"/>
            <a:ext cx="4641666" cy="96960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Specific and sub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5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6CA2E4F-03FB-004F-96FB-4051893C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05F67A-17EE-2B70-A152-135F6F5EA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8F4B9C-32FE-B065-4DE6-16E01A04851A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14</a:t>
            </a:fld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1B1B6-B85F-B64F-67AF-B548A4B3E24B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557E23C-DF66-5EFF-075B-8317CC02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C719A79A-8B31-50FD-D3D7-346CCF295AB6}"/>
              </a:ext>
            </a:extLst>
          </p:cNvPr>
          <p:cNvSpPr txBox="1">
            <a:spLocks/>
          </p:cNvSpPr>
          <p:nvPr/>
        </p:nvSpPr>
        <p:spPr>
          <a:xfrm>
            <a:off x="909431" y="1408298"/>
            <a:ext cx="7242313" cy="64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Component Overview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AD384-8140-97EE-B495-46C787357AD3}"/>
              </a:ext>
            </a:extLst>
          </p:cNvPr>
          <p:cNvSpPr/>
          <p:nvPr/>
        </p:nvSpPr>
        <p:spPr>
          <a:xfrm>
            <a:off x="2305877" y="1994795"/>
            <a:ext cx="7454349" cy="4288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5F4E3-FA3C-3E55-F164-941551FB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7" y="2025304"/>
            <a:ext cx="55340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8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COMPONET SPECIFIC REQUIREMENTS</a:t>
            </a:r>
            <a:endParaRPr lang="en-US" sz="2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298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/>
              <a:t>Functional Requirements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 Authentication and Authorization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Native Word Identification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Generic Word Replacement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2000" dirty="0"/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/>
              <a:t>Non-Functional Requirements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Compatible to any smart device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Processing speed  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Reliability 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Availability 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Accuracy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F56EE-243C-1EE6-4848-049C5C57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2340535"/>
            <a:ext cx="3047400" cy="297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BDB40-E286-A17D-ACC1-B504A1FA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B0177B-E68E-8994-F23B-83D82EF5F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2F02B6C-D2D4-DA00-D8EB-566661F0D9E4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15</a:t>
            </a:fld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D5A9CC-6A91-307D-D5A5-9D533545256B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9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82DBB-647B-C420-2417-74FEE71D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TECHNOLOGY INVOLVED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ADC86F-9137-880D-F00C-6A61A601B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Python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NLP libraries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err="1"/>
              <a:t>MySql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err="1"/>
              <a:t>Tensorflow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Flask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err="1"/>
              <a:t>ReactJs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Docker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Git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AWS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3C3D6-0B62-9C59-281F-E3D6ED55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67" y="2450507"/>
            <a:ext cx="2125618" cy="178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3BF8E-8FB9-7CE1-5C7C-212E17CF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251" y="3337306"/>
            <a:ext cx="1889924" cy="188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53E33-532F-D3E2-F782-E90BCFB2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00" y="1901133"/>
            <a:ext cx="2030144" cy="1249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53BF8-1CA6-8665-6D60-55E1B8824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0C7D94-E03C-A4B7-0E20-F9C7AD610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6FEC3E7-AF50-761F-6131-13860A12DC99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16</a:t>
            </a:fld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7A4C2-D3DB-20B0-DF53-5F6A2814D6CF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0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26575" y="740847"/>
            <a:ext cx="4857652" cy="7524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</a:rPr>
              <a:t>Work breakdown diagram</a:t>
            </a:r>
            <a:r>
              <a:rPr lang="en-US" sz="2800" b="1" dirty="0">
                <a:solidFill>
                  <a:schemeClr val="tx1"/>
                </a:solidFill>
                <a:latin typeface="+mn-lt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AF425-4BD2-452B-C39D-6D029EF2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1E422-CD10-870E-B1E6-A2C0F8336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9823E00-4AB0-FF9A-F40F-BC56AC7E9F6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17</a:t>
            </a:fld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906490-72AA-1CA7-BFCF-B27D5C671C8D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A62BD3-1EF2-D362-6926-79976A641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9" y="1640661"/>
            <a:ext cx="10447373" cy="36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0"/>
            <a:ext cx="10515600" cy="4684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J. K. </a:t>
            </a:r>
            <a:r>
              <a:rPr lang="en-US" sz="2000" dirty="0" err="1"/>
              <a:t>Dahanayaka</a:t>
            </a:r>
            <a:r>
              <a:rPr lang="en-US" sz="2000" dirty="0"/>
              <a:t> and A. R. Weerasinghe, “Named entity recognition for Sinhala Language,” in Advances in ICT for Emerging Regions (</a:t>
            </a:r>
            <a:r>
              <a:rPr lang="en-US" sz="2000" dirty="0" err="1"/>
              <a:t>ICTer</a:t>
            </a:r>
            <a:r>
              <a:rPr lang="en-US" sz="2000" dirty="0"/>
              <a:t>), 2014 International Conference, 2014, pp. 215–220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S. </a:t>
            </a:r>
            <a:r>
              <a:rPr lang="en-US" sz="2000" dirty="0" err="1"/>
              <a:t>Gallege</a:t>
            </a:r>
            <a:r>
              <a:rPr lang="en-US" sz="2000" dirty="0"/>
              <a:t>, “Analysis of </a:t>
            </a:r>
            <a:r>
              <a:rPr lang="en-US" sz="2000" dirty="0" err="1"/>
              <a:t>sinhala</a:t>
            </a:r>
            <a:r>
              <a:rPr lang="en-US" sz="2000" dirty="0"/>
              <a:t> using natural language processing techniques,” 2010.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Vijaya Shetty, </a:t>
            </a:r>
            <a:r>
              <a:rPr lang="en-US" sz="2000" dirty="0" err="1"/>
              <a:t>SKadagathur</a:t>
            </a:r>
            <a:r>
              <a:rPr lang="en-US" sz="2000" dirty="0"/>
              <a:t> Raghavendra, Rao </a:t>
            </a:r>
            <a:r>
              <a:rPr lang="en-US" sz="2000" dirty="0" err="1"/>
              <a:t>GuruvyasPranav</a:t>
            </a:r>
            <a:r>
              <a:rPr lang="en-US" sz="2000" dirty="0"/>
              <a:t>, </a:t>
            </a:r>
            <a:r>
              <a:rPr lang="en-US" sz="2000" dirty="0" err="1"/>
              <a:t>Prashantha</a:t>
            </a:r>
            <a:r>
              <a:rPr lang="en-US" sz="2000" dirty="0"/>
              <a:t> </a:t>
            </a:r>
            <a:r>
              <a:rPr lang="en-US" sz="2000" dirty="0" err="1"/>
              <a:t>PatilShow</a:t>
            </a:r>
            <a:r>
              <a:rPr lang="en-US" sz="2000" dirty="0"/>
              <a:t> and </a:t>
            </a:r>
            <a:r>
              <a:rPr lang="en-US" sz="2000" dirty="0" err="1"/>
              <a:t>Gunakimath</a:t>
            </a:r>
            <a:r>
              <a:rPr lang="en-US" sz="2000" dirty="0"/>
              <a:t> </a:t>
            </a:r>
            <a:r>
              <a:rPr lang="en-US" sz="2000" dirty="0" err="1"/>
              <a:t>Suryakanth</a:t>
            </a:r>
            <a:r>
              <a:rPr lang="en-US" sz="2000" dirty="0"/>
              <a:t>, “An automated essay evaluation system using natural language processing and sentiment analysis,” December 2022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[4] Kaushal Yadav, “Automated Essay Grading System using NLP Techniques,” International Journal of Engineering and Advanced Technology,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8D302-0E0B-F8F9-5A0F-8F28EC50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6A9FB-BC49-B2E5-0FFF-FC2D34BF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400F50C-3099-FA69-68C7-0A8A03A29BBC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18</a:t>
            </a:fld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AE1B81-9997-499D-2C81-BD299CD67248}"/>
              </a:ext>
            </a:extLst>
          </p:cNvPr>
          <p:cNvSpPr/>
          <p:nvPr/>
        </p:nvSpPr>
        <p:spPr>
          <a:xfrm>
            <a:off x="-8001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9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782094" y="2536330"/>
            <a:ext cx="9232902" cy="2078700"/>
          </a:xfrm>
        </p:spPr>
        <p:txBody>
          <a:bodyPr>
            <a:normAutofit/>
          </a:bodyPr>
          <a:lstStyle/>
          <a:p>
            <a:r>
              <a:rPr lang="en-US" sz="4800" dirty="0"/>
              <a:t>IT21006098 | Wijesinghe W.M.C.I.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9CBF912-A9A0-4D93-FA04-C6EB85A88A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 b="14273"/>
          <a:stretch>
            <a:fillRect/>
          </a:stretch>
        </p:blipFill>
        <p:spPr>
          <a:xfrm>
            <a:off x="1143000" y="842963"/>
            <a:ext cx="3155950" cy="3006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C232-1FD6-72D1-A73E-8C54A98F10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67B645E-C5E5-4727-B977-D372A0AA71D9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DA765-B0A2-3A1A-F39F-234B244C32ED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BED74FD-9AA6-8A89-9C2E-A9FB1A72E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800" y="4659146"/>
            <a:ext cx="6297196" cy="10511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BSc (Hons) Degree in Information Technology (specialization in Information technology)</a:t>
            </a:r>
          </a:p>
          <a:p>
            <a:endParaRPr lang="en-US" noProof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9F546C-ECA5-D183-312A-30D8289B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F6BDD-D189-44E4-7515-8F90D90F8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6E84DF1-9A22-0688-F7C5-D5002436394A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19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478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43160" y="127609"/>
            <a:ext cx="5251316" cy="1028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8111" y="1406634"/>
            <a:ext cx="11485336" cy="511898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Research 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System Overview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Technologies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Individual Components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System requirements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Gantt Chart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Commercialization Aspects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noProof="1">
                <a:solidFill>
                  <a:schemeClr val="tx1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1FF26-4F27-F8AB-21AB-8BBB182AB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916" y="6193240"/>
            <a:ext cx="3080084" cy="66476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5D4FE6D-8FA0-6993-9BD9-BEC985DF57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85085" y="6349157"/>
            <a:ext cx="2743200" cy="664760"/>
          </a:xfrm>
          <a:noFill/>
        </p:spPr>
        <p:txBody>
          <a:bodyPr/>
          <a:lstStyle/>
          <a:p>
            <a:fld id="{B67B645E-C5E5-4727-B977-D372A0AA71D9}" type="slidenum">
              <a:rPr lang="en-US" sz="2000" b="1" noProof="0" smtClean="0"/>
              <a:pPr/>
              <a:t>2</a:t>
            </a:fld>
            <a:endParaRPr lang="en-US" sz="2000" b="1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648F8-A63E-2698-A95B-5417AECBD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737" y="0"/>
            <a:ext cx="1502215" cy="140789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D2E802C2-E63A-D433-49D3-36CF86E8A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35" y="2399567"/>
            <a:ext cx="2221931" cy="15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12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2459F01D-78EE-CB7C-1CDC-EBA08951A82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4063" y="2417256"/>
            <a:ext cx="4444800" cy="2728844"/>
          </a:xfrm>
        </p:spPr>
        <p:txBody>
          <a:bodyPr/>
          <a:lstStyle/>
          <a:p>
            <a:pPr marL="0" indent="0">
              <a:buNone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Misspelled Words Detection and Correction</a:t>
            </a:r>
            <a:endParaRPr lang="en-US" sz="4000" b="1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AE6407-29C1-0767-853C-FD11A7EB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ED4D2E-93A8-45CB-5113-2EB95136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94EE174-621B-4FA4-2991-228AC266DD67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DE1EE37-643E-A334-0951-7D6D8D66B5DE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20</a:t>
            </a:fld>
            <a:endParaRPr lang="en-US" sz="2000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0A02212-8C0E-12DF-171E-7C6654D8F0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r="13117"/>
          <a:stretch>
            <a:fillRect/>
          </a:stretch>
        </p:blipFill>
        <p:spPr>
          <a:xfrm>
            <a:off x="5398232" y="1325999"/>
            <a:ext cx="2397125" cy="2473325"/>
          </a:xfrm>
        </p:spPr>
      </p:pic>
      <p:sp>
        <p:nvSpPr>
          <p:cNvPr id="26" name="Title 22">
            <a:extLst>
              <a:ext uri="{FF2B5EF4-FFF2-40B4-BE49-F238E27FC236}">
                <a16:creationId xmlns:a16="http://schemas.microsoft.com/office/drawing/2014/main" id="{FA4ECCD9-8BCB-E3C2-EDCA-0F333A4FB3B8}"/>
              </a:ext>
            </a:extLst>
          </p:cNvPr>
          <p:cNvSpPr txBox="1">
            <a:spLocks/>
          </p:cNvSpPr>
          <p:nvPr/>
        </p:nvSpPr>
        <p:spPr>
          <a:xfrm>
            <a:off x="7955393" y="3799324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Component</a:t>
            </a:r>
            <a:r>
              <a:rPr lang="en-US" sz="4000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3697" y="3824011"/>
            <a:ext cx="3863221" cy="720000"/>
          </a:xfrm>
        </p:spPr>
        <p:txBody>
          <a:bodyPr/>
          <a:lstStyle/>
          <a:p>
            <a:r>
              <a:rPr lang="en-US" dirty="0"/>
              <a:t> 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FE8FC-D969-4ECF-FF6A-0B63E4580550}"/>
              </a:ext>
            </a:extLst>
          </p:cNvPr>
          <p:cNvSpPr txBox="1"/>
          <p:nvPr/>
        </p:nvSpPr>
        <p:spPr>
          <a:xfrm>
            <a:off x="594798" y="1179380"/>
            <a:ext cx="56267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0D0D0D"/>
                </a:solidFill>
                <a:latin typeface="Söhne"/>
              </a:rPr>
              <a:t> G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oal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to help Grade 5 scholarship students improve their Essay writing skills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Focusing on detecting and fixing misspelled words in the </a:t>
            </a:r>
            <a:r>
              <a:rPr lang="en-US" sz="2400" dirty="0">
                <a:solidFill>
                  <a:srgbClr val="0D0D0D"/>
                </a:solidFill>
                <a:latin typeface="Söhne"/>
              </a:rPr>
              <a:t>essay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Correct spellings is essential for a good grade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B513C-F9DD-AE81-E007-38AB7E3D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87D609-F899-BBB2-73CD-1687BA74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BE8C7D-6DE6-1B96-0767-89D254F2D8D1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320BDB9-97CA-1B0B-090F-A4A1DD7186B8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21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277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332DAACC-738F-06BD-FA11-6E9D02DC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49391"/>
              </p:ext>
            </p:extLst>
          </p:nvPr>
        </p:nvGraphicFramePr>
        <p:xfrm>
          <a:off x="668216" y="1427164"/>
          <a:ext cx="10277916" cy="4794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35">
                  <a:extLst>
                    <a:ext uri="{9D8B030D-6E8A-4147-A177-3AD203B41FA5}">
                      <a16:colId xmlns:a16="http://schemas.microsoft.com/office/drawing/2014/main" val="4228690971"/>
                    </a:ext>
                  </a:extLst>
                </a:gridCol>
                <a:gridCol w="1786487">
                  <a:extLst>
                    <a:ext uri="{9D8B030D-6E8A-4147-A177-3AD203B41FA5}">
                      <a16:colId xmlns:a16="http://schemas.microsoft.com/office/drawing/2014/main" val="1667618583"/>
                    </a:ext>
                  </a:extLst>
                </a:gridCol>
                <a:gridCol w="1941137">
                  <a:extLst>
                    <a:ext uri="{9D8B030D-6E8A-4147-A177-3AD203B41FA5}">
                      <a16:colId xmlns:a16="http://schemas.microsoft.com/office/drawing/2014/main" val="1957169881"/>
                    </a:ext>
                  </a:extLst>
                </a:gridCol>
                <a:gridCol w="1606978">
                  <a:extLst>
                    <a:ext uri="{9D8B030D-6E8A-4147-A177-3AD203B41FA5}">
                      <a16:colId xmlns:a16="http://schemas.microsoft.com/office/drawing/2014/main" val="669276482"/>
                    </a:ext>
                  </a:extLst>
                </a:gridCol>
                <a:gridCol w="1630337">
                  <a:extLst>
                    <a:ext uri="{9D8B030D-6E8A-4147-A177-3AD203B41FA5}">
                      <a16:colId xmlns:a16="http://schemas.microsoft.com/office/drawing/2014/main" val="4247645724"/>
                    </a:ext>
                  </a:extLst>
                </a:gridCol>
                <a:gridCol w="1887342">
                  <a:extLst>
                    <a:ext uri="{9D8B030D-6E8A-4147-A177-3AD203B41FA5}">
                      <a16:colId xmlns:a16="http://schemas.microsoft.com/office/drawing/2014/main" val="1489019476"/>
                    </a:ext>
                  </a:extLst>
                </a:gridCol>
              </a:tblGrid>
              <a:tr h="972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[1] “Language model-based spell-checker for </a:t>
                      </a:r>
                      <a:r>
                        <a:rPr lang="en-US" sz="1400" dirty="0" err="1"/>
                        <a:t>sri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lankan</a:t>
                      </a:r>
                      <a:r>
                        <a:rPr lang="en-US" sz="1400" dirty="0"/>
                        <a:t> names and addresses”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[2] “</a:t>
                      </a:r>
                      <a:r>
                        <a:rPr lang="en-US" sz="1400" dirty="0" err="1"/>
                        <a:t>Erroff</a:t>
                      </a:r>
                      <a:r>
                        <a:rPr lang="en-US" sz="1400" dirty="0"/>
                        <a:t>: A Tool to Identify and Correct Real-word Errors in Sinhala Documents”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[3”</a:t>
                      </a:r>
                      <a:r>
                        <a:rPr lang="en-US" sz="1400" dirty="0"/>
                        <a:t>An automated essay scoring systems: a systematic literature review”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[4] ”Design of English Intelligent Simulated Paper Marking System”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“Dhara” Android  Application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22182"/>
                  </a:ext>
                </a:extLst>
              </a:tr>
              <a:tr h="756332">
                <a:tc>
                  <a:txBody>
                    <a:bodyPr/>
                    <a:lstStyle/>
                    <a:p>
                      <a:r>
                        <a:rPr lang="en-US" sz="1400" dirty="0"/>
                        <a:t>Integrate with mobile app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776419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Spell checking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0485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Correct Spellings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1843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Targeting school students scope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30403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Using only Sinhala Language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9270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8B12A82-931E-4E74-CABD-52AD3751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7575F-448A-FC3B-8F26-2983AE178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5EC366F-C043-0BA2-2C78-C5AD5CE44C2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22</a:t>
            </a:fld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A1690-3F63-44D6-4C90-99965340125F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408AD3D-0613-96B8-F1D1-38A9E083371D}"/>
              </a:ext>
            </a:extLst>
          </p:cNvPr>
          <p:cNvSpPr txBox="1">
            <a:spLocks/>
          </p:cNvSpPr>
          <p:nvPr/>
        </p:nvSpPr>
        <p:spPr>
          <a:xfrm>
            <a:off x="6385537" y="751403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409039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01AACC2-5D72-424D-96AF-2528B8C25101}"/>
              </a:ext>
            </a:extLst>
          </p:cNvPr>
          <p:cNvSpPr txBox="1">
            <a:spLocks/>
          </p:cNvSpPr>
          <p:nvPr/>
        </p:nvSpPr>
        <p:spPr>
          <a:xfrm>
            <a:off x="1211557" y="1849467"/>
            <a:ext cx="4339011" cy="2449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detect misspelled words and correct them ?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924216-BDA5-E0EC-16C1-1E77D9CC3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5" y="2408321"/>
            <a:ext cx="4632080" cy="2041358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AA75E1-65D1-95B5-0755-07D9061C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D5B5F7-3640-709E-B024-7609D96A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DFDFE9-FF55-5DF9-8A5D-7BA080D58D0F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F054F11-F7A2-3C13-841E-55606F9F16A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23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4273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9F28240-39C4-29FE-2B5B-70E34B9D9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387"/>
            <a:ext cx="2780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7FB0FC-760F-D762-DA56-F85E18DDD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B9E4C78-4867-D564-6A8C-6590C72DC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Specific and sub objectives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FE0CD-C18F-586B-14DA-0C9142900E5D}"/>
              </a:ext>
            </a:extLst>
          </p:cNvPr>
          <p:cNvSpPr txBox="1"/>
          <p:nvPr/>
        </p:nvSpPr>
        <p:spPr>
          <a:xfrm>
            <a:off x="659328" y="867761"/>
            <a:ext cx="5574323" cy="4586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Specific Objective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Misspelled Words Detection and Correction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Sub Objectives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Create a word corpus for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Misspelled Words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of Sinhala Language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504902-FBFB-9440-A8C1-7A4E3C2C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3EC2F7-9E7B-8196-0A4F-7B23C998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DB9E51-AEAA-0496-8476-139CA9C7AE0F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9C40435-78C8-969B-C29A-C39F2A94A171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014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44" y="256094"/>
            <a:ext cx="6008028" cy="1197977"/>
          </a:xfrm>
        </p:spPr>
        <p:txBody>
          <a:bodyPr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Methodology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9795C-7EC2-1D6B-2CDD-04E13079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931B8C-B85B-7A52-AD66-3632AF31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198541"/>
            <a:ext cx="3156156" cy="6812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DD4CA0-442C-E7BC-3A2E-116D0B377DCE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0F2B102-9EB4-1FD8-7218-4F575C658C73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25</a:t>
            </a:fld>
            <a:endParaRPr lang="en-US" sz="2000" b="1" dirty="0"/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F7A538B6-8B50-4752-7ADB-D73FD829EB30}"/>
              </a:ext>
            </a:extLst>
          </p:cNvPr>
          <p:cNvSpPr txBox="1">
            <a:spLocks/>
          </p:cNvSpPr>
          <p:nvPr/>
        </p:nvSpPr>
        <p:spPr>
          <a:xfrm>
            <a:off x="909431" y="1165771"/>
            <a:ext cx="7242313" cy="64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Component Overview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DE493-55F4-7BD7-E0F1-7F7DEC4DD0F5}"/>
              </a:ext>
            </a:extLst>
          </p:cNvPr>
          <p:cNvSpPr/>
          <p:nvPr/>
        </p:nvSpPr>
        <p:spPr>
          <a:xfrm>
            <a:off x="1600199" y="1992673"/>
            <a:ext cx="9085957" cy="43208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814E7-03FF-1293-7784-F9489E4B0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41" y="2055812"/>
            <a:ext cx="55340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0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084CF9-3701-76E7-E195-5F883C20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2"/>
          <a:stretch/>
        </p:blipFill>
        <p:spPr>
          <a:xfrm flipH="1">
            <a:off x="7216758" y="2521946"/>
            <a:ext cx="2849389" cy="20208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6920" cy="2025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Times New Roman" panose="02020603050405020304" pitchFamily="18" charset="0"/>
              </a:rPr>
              <a:t>COMPONET SPECIFIC REQUIREMENTS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F55AC-71E3-D68C-0E32-A05BF791F770}"/>
              </a:ext>
            </a:extLst>
          </p:cNvPr>
          <p:cNvSpPr txBox="1"/>
          <p:nvPr/>
        </p:nvSpPr>
        <p:spPr>
          <a:xfrm>
            <a:off x="838199" y="1932957"/>
            <a:ext cx="60960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Functional Requirements</a:t>
            </a:r>
          </a:p>
          <a:p>
            <a:r>
              <a:rPr lang="en-US" sz="2000" dirty="0"/>
              <a:t>	Input Processing</a:t>
            </a:r>
          </a:p>
          <a:p>
            <a:r>
              <a:rPr lang="en-US" sz="2000" dirty="0"/>
              <a:t>	Misspelled Word Identification</a:t>
            </a:r>
          </a:p>
          <a:p>
            <a:r>
              <a:rPr lang="en-US" sz="2000" dirty="0"/>
              <a:t>	Categorization</a:t>
            </a:r>
          </a:p>
          <a:p>
            <a:endParaRPr lang="en-US" sz="2000" dirty="0"/>
          </a:p>
          <a:p>
            <a:r>
              <a:rPr lang="en-US" sz="2000" b="1" dirty="0"/>
              <a:t>Non-Functional Requirements</a:t>
            </a:r>
          </a:p>
          <a:p>
            <a:r>
              <a:rPr lang="en-US" sz="2000" dirty="0"/>
              <a:t>	Performance</a:t>
            </a:r>
          </a:p>
          <a:p>
            <a:r>
              <a:rPr lang="en-US" sz="2000" dirty="0"/>
              <a:t>	Processing speed </a:t>
            </a:r>
          </a:p>
          <a:p>
            <a:r>
              <a:rPr lang="en-US" sz="2000" dirty="0"/>
              <a:t>	Reliability </a:t>
            </a:r>
          </a:p>
          <a:p>
            <a:r>
              <a:rPr lang="en-US" sz="2000" dirty="0"/>
              <a:t>	Availability </a:t>
            </a:r>
          </a:p>
          <a:p>
            <a:r>
              <a:rPr lang="en-US" sz="2000" dirty="0"/>
              <a:t>	Accuracy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990F8-1542-67B3-B672-D555C57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64CE2-77BF-0FA0-CE68-05804C19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12E371-AEC5-6C88-7DCB-134E7A844D8D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F8A7753-A44D-5C82-ABB0-BB3DCAEC234B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26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5486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26" y="601231"/>
            <a:ext cx="9813364" cy="1527212"/>
          </a:xfrm>
        </p:spPr>
        <p:txBody>
          <a:bodyPr>
            <a:norm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TECHNOLOGY INVOLVED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47A70-BEB7-1CAD-81D5-8F60A89E3E27}"/>
              </a:ext>
            </a:extLst>
          </p:cNvPr>
          <p:cNvSpPr txBox="1"/>
          <p:nvPr/>
        </p:nvSpPr>
        <p:spPr>
          <a:xfrm>
            <a:off x="838200" y="1864447"/>
            <a:ext cx="6096000" cy="410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NLP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E9E9C-1A2E-1B2F-25C7-904E094A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89" y="2864602"/>
            <a:ext cx="1896020" cy="1896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540DC-9620-E6F9-CC1A-615D968F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126" y="2047023"/>
            <a:ext cx="1404042" cy="1408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CB545-53FD-BF0D-95AA-90F376126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008" y="3227855"/>
            <a:ext cx="1406128" cy="1401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DE5DEC-2773-F775-7BB8-F2DBEBDA0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168" y="2022795"/>
            <a:ext cx="2039333" cy="1205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258BF8-9F43-AF90-A10D-020AF21BC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AB538-DC35-70A4-7F25-50654F9AD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1753A8-E143-5C0B-4011-63B765D50693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318E824-F5A2-D098-2E50-573AC195C14C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27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403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58F0949-6326-F16D-82A6-8380BDB6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44" y="740927"/>
            <a:ext cx="10515600" cy="13255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Work breakdown diagram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66EADD-F4D9-82DA-C567-E7D66006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4A0B85-D685-0819-7B8F-1BFF68D4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D9C1C-D06B-5E26-B63C-511ED7BE0D3F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989417F2-8664-A0EE-ABC5-DDB61FD28374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28</a:t>
            </a:fld>
            <a:endParaRPr lang="en-US" sz="20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225152-545E-01B5-1604-AD5736371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6" y="1818872"/>
            <a:ext cx="10744784" cy="36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41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28" y="459450"/>
            <a:ext cx="6085887" cy="152721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References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8E1FA-CB42-DA56-D1EF-4A783FE7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C6D88-A447-87A5-06E9-D6BD99C5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27221"/>
            <a:ext cx="3156156" cy="6812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6F53E5-4C64-809D-4BE8-3AE1547C194D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IT21006098 | Wijesinghe W.M.C.I.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A6B14A-197C-F19B-0BF9-05B4820488FB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29</a:t>
            </a:fld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049FC-7581-97BC-ED84-8B13C09DADA9}"/>
              </a:ext>
            </a:extLst>
          </p:cNvPr>
          <p:cNvSpPr txBox="1"/>
          <p:nvPr/>
        </p:nvSpPr>
        <p:spPr>
          <a:xfrm>
            <a:off x="701528" y="1728156"/>
            <a:ext cx="9626503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/>
              <a:t>[1] Y. </a:t>
            </a:r>
            <a:r>
              <a:rPr lang="en-US" sz="2000" dirty="0" err="1"/>
              <a:t>Udagedara</a:t>
            </a:r>
            <a:r>
              <a:rPr lang="en-US" sz="2000" dirty="0"/>
              <a:t>, B. </a:t>
            </a:r>
            <a:r>
              <a:rPr lang="en-US" sz="2000" dirty="0" err="1"/>
              <a:t>Elikewela</a:t>
            </a:r>
            <a:r>
              <a:rPr lang="en-US" sz="2000" dirty="0"/>
              <a:t>, and U. </a:t>
            </a:r>
            <a:r>
              <a:rPr lang="en-US" sz="2000" dirty="0" err="1"/>
              <a:t>Thayasivam</a:t>
            </a:r>
            <a:r>
              <a:rPr lang="en-US" sz="2000" dirty="0"/>
              <a:t>, “Language model-based spell-checker for </a:t>
            </a:r>
            <a:r>
              <a:rPr lang="en-US" sz="2000" dirty="0" err="1"/>
              <a:t>sri</a:t>
            </a:r>
            <a:r>
              <a:rPr lang="en-US" sz="2000" dirty="0"/>
              <a:t> </a:t>
            </a:r>
            <a:r>
              <a:rPr lang="en-US" sz="2000" dirty="0" err="1"/>
              <a:t>lankan</a:t>
            </a:r>
            <a:r>
              <a:rPr lang="en-US" sz="2000" dirty="0"/>
              <a:t> names and addresses,” in 2022 Moratuwa Engineering Research Conference (</a:t>
            </a:r>
            <a:r>
              <a:rPr lang="en-US" sz="2000" dirty="0" err="1"/>
              <a:t>MERCon</a:t>
            </a:r>
            <a:r>
              <a:rPr lang="en-US" sz="2000" dirty="0"/>
              <a:t>). 2022, pp. 1–6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/>
              <a:t>[2] P. Sudesh, D. </a:t>
            </a:r>
            <a:r>
              <a:rPr lang="en-US" sz="2000" dirty="0" err="1"/>
              <a:t>Dashintha</a:t>
            </a:r>
            <a:r>
              <a:rPr lang="en-US" sz="2000" dirty="0"/>
              <a:t>, R. </a:t>
            </a:r>
            <a:r>
              <a:rPr lang="en-US" sz="2000" dirty="0" err="1"/>
              <a:t>Lakshan</a:t>
            </a:r>
            <a:r>
              <a:rPr lang="en-US" sz="2000" dirty="0"/>
              <a:t>, and G. Dias, “</a:t>
            </a:r>
            <a:r>
              <a:rPr lang="en-US" sz="2000" dirty="0" err="1"/>
              <a:t>Erroff</a:t>
            </a:r>
            <a:r>
              <a:rPr lang="en-US" sz="2000" dirty="0"/>
              <a:t>: A Tool to Identify and Correct Real-word Errors in Sinhala Documents,” in 2022 Moratuwa Engineering Research Conference (</a:t>
            </a:r>
            <a:r>
              <a:rPr lang="en-US" sz="2000" dirty="0" err="1"/>
              <a:t>MERCon</a:t>
            </a:r>
            <a:r>
              <a:rPr lang="en-US" sz="2000" dirty="0"/>
              <a:t>). 2022, pp. 1–6.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[3] D. Ramesh and S. K.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Sanampudi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“An automated essay scoring systems: a systematic literature review,” Artificial Intelligence Review, 2021, vol. 55, pp. 2495–2527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 L. Yang and W. Liu, “Design of English Intelligent Simulated Paper Marking System,” Complexity, vol. 2021, pp. 1–10</a:t>
            </a:r>
          </a:p>
        </p:txBody>
      </p:sp>
    </p:spTree>
    <p:extLst>
      <p:ext uri="{BB962C8B-B14F-4D97-AF65-F5344CB8AC3E}">
        <p14:creationId xmlns:p14="http://schemas.microsoft.com/office/powerpoint/2010/main" val="389417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6D96E-624F-9AE5-57CA-13D5D938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</a:t>
            </a:r>
            <a:r>
              <a:rPr lang="en-US" sz="4000" b="1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D6F229-9A4F-FE74-1743-9785B6F6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48587"/>
            <a:ext cx="9466386" cy="3742613"/>
          </a:xfrm>
        </p:spPr>
        <p:txBody>
          <a:bodyPr>
            <a:normAutofit/>
          </a:bodyPr>
          <a:lstStyle/>
          <a:p>
            <a:r>
              <a:rPr lang="en-US" sz="2400" dirty="0"/>
              <a:t>Highlight the significance of an autonomous grading system in evaluating Sinhala essays of grade 5 students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Remedy for the challenges faced in traditional manual grading processes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Specific focus on Sinhala language and importance of addressing language proficiency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E5589D-C016-6DCA-3430-B1FF0A8E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B545CF8-0CA5-391C-D15D-42EF6D80C2CA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</a:t>
            </a:fld>
            <a:endParaRPr lang="en-US" sz="20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3B22B5-1CF9-E113-78DF-6C316315F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15BB39-1223-0878-AE73-C2232454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2866" y="4454293"/>
            <a:ext cx="961596" cy="17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FA460F4C-E7C5-7D94-9EAD-5A203A8FE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145" y="4401186"/>
            <a:ext cx="6268582" cy="1048939"/>
          </a:xfrm>
        </p:spPr>
        <p:txBody>
          <a:bodyPr>
            <a:normAutofit/>
          </a:bodyPr>
          <a:lstStyle/>
          <a:p>
            <a:r>
              <a:rPr lang="en-US" dirty="0"/>
              <a:t>BSc (Hons) Degree in Information Technology (specialization in Information Technology)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27568D8-0451-36DE-C351-40D3A80217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 b="11595"/>
          <a:stretch>
            <a:fillRect/>
          </a:stretch>
        </p:blipFill>
        <p:spPr>
          <a:xfrm>
            <a:off x="1142582" y="866409"/>
            <a:ext cx="2932113" cy="2895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880FD-EFE3-91DC-E9FE-E885F570A0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9DF0D7B-33D4-4D64-8C7A-058B8BB2BCA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D0D372D-8A9F-62B8-EB84-59F712A51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4695" y="2181894"/>
            <a:ext cx="7831032" cy="2078700"/>
          </a:xfrm>
        </p:spPr>
        <p:txBody>
          <a:bodyPr/>
          <a:lstStyle/>
          <a:p>
            <a:r>
              <a:rPr lang="en-US" dirty="0"/>
              <a:t>IT20604394 | </a:t>
            </a:r>
            <a:r>
              <a:rPr lang="en-US" dirty="0" err="1"/>
              <a:t>Amarasena</a:t>
            </a:r>
            <a:r>
              <a:rPr lang="en-US" dirty="0"/>
              <a:t> J.H.T.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B3716-FDEF-0154-02EF-C734B112A158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2C514-405E-AA88-C7C2-3211663D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64CDDD-A744-218A-D0D8-1998E3DF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159B349D-95CA-CF90-8BFC-5BBE6B8C1A8E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30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77621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B37CD722-F391-E63A-48A7-6CE012763EF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9593" y="1430480"/>
            <a:ext cx="4444800" cy="2728844"/>
          </a:xfrm>
        </p:spPr>
        <p:txBody>
          <a:bodyPr/>
          <a:lstStyle/>
          <a:p>
            <a:pPr marL="0" indent="0">
              <a:buNone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Check the Grammar rules in the sentence</a:t>
            </a:r>
            <a:endParaRPr lang="en-US" sz="4000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0ACF9A-0F63-1345-0E2F-A653B98C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80C1D4C-7F17-D458-9431-CB1A7B7F1A84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31</a:t>
            </a:fld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B2FA5D-D022-5AFB-5160-557984A60E08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5CBDDC-8371-949E-DEC5-B5E5F329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4D54B846-9F5C-A632-9E77-EF28839CB86C}"/>
              </a:ext>
            </a:extLst>
          </p:cNvPr>
          <p:cNvSpPr txBox="1">
            <a:spLocks/>
          </p:cNvSpPr>
          <p:nvPr/>
        </p:nvSpPr>
        <p:spPr>
          <a:xfrm>
            <a:off x="7955393" y="3799324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Component</a:t>
            </a:r>
            <a:r>
              <a:rPr lang="en-US" sz="4000" b="1" dirty="0"/>
              <a:t> 3</a:t>
            </a:r>
          </a:p>
        </p:txBody>
      </p:sp>
      <p:pic>
        <p:nvPicPr>
          <p:cNvPr id="26" name="Picture Placeholder 24">
            <a:extLst>
              <a:ext uri="{FF2B5EF4-FFF2-40B4-BE49-F238E27FC236}">
                <a16:creationId xmlns:a16="http://schemas.microsoft.com/office/drawing/2014/main" id="{4FD8B98F-B727-8FCD-368E-FAC2236750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r="13117"/>
          <a:stretch>
            <a:fillRect/>
          </a:stretch>
        </p:blipFill>
        <p:spPr>
          <a:xfrm>
            <a:off x="5398232" y="1325999"/>
            <a:ext cx="2397125" cy="2473325"/>
          </a:xfrm>
        </p:spPr>
      </p:pic>
    </p:spTree>
    <p:extLst>
      <p:ext uri="{BB962C8B-B14F-4D97-AF65-F5344CB8AC3E}">
        <p14:creationId xmlns:p14="http://schemas.microsoft.com/office/powerpoint/2010/main" val="3329044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7356" y="1343608"/>
            <a:ext cx="3841420" cy="4842588"/>
          </a:xfrm>
        </p:spPr>
        <p:txBody>
          <a:bodyPr/>
          <a:lstStyle/>
          <a:p>
            <a:pPr marL="0" indent="0">
              <a:buNone/>
            </a:pPr>
            <a:endParaRPr lang="en-US" sz="2400" noProof="1"/>
          </a:p>
          <a:p>
            <a:pPr marL="0" indent="0">
              <a:buNone/>
            </a:pPr>
            <a:endParaRPr lang="en-US" sz="2400" noProof="1"/>
          </a:p>
          <a:p>
            <a:r>
              <a:rPr lang="en-US" noProof="1"/>
              <a:t>Check the grammar mistakes and correcting them</a:t>
            </a:r>
          </a:p>
          <a:p>
            <a:endParaRPr lang="en-US" noProof="1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32BF4BA-46F5-1FCD-1EAA-279BC5D78739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32</a:t>
            </a:fld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88F08-ADFF-609C-2F66-AD17EF36464D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D9A290-0DA7-129B-1DC6-CEFE91C5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7EC2B2-DB9D-3161-351B-A4C8B6BC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EB077C96-8604-C0E5-C892-71E2C7D346BD}"/>
              </a:ext>
            </a:extLst>
          </p:cNvPr>
          <p:cNvSpPr txBox="1">
            <a:spLocks/>
          </p:cNvSpPr>
          <p:nvPr/>
        </p:nvSpPr>
        <p:spPr>
          <a:xfrm>
            <a:off x="8003697" y="3824011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FA859D75-7DB1-3C7C-9899-02ADD8378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98223"/>
              </p:ext>
            </p:extLst>
          </p:nvPr>
        </p:nvGraphicFramePr>
        <p:xfrm>
          <a:off x="667506" y="1408298"/>
          <a:ext cx="10277916" cy="503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35">
                  <a:extLst>
                    <a:ext uri="{9D8B030D-6E8A-4147-A177-3AD203B41FA5}">
                      <a16:colId xmlns:a16="http://schemas.microsoft.com/office/drawing/2014/main" val="4228690971"/>
                    </a:ext>
                  </a:extLst>
                </a:gridCol>
                <a:gridCol w="1786487">
                  <a:extLst>
                    <a:ext uri="{9D8B030D-6E8A-4147-A177-3AD203B41FA5}">
                      <a16:colId xmlns:a16="http://schemas.microsoft.com/office/drawing/2014/main" val="1667618583"/>
                    </a:ext>
                  </a:extLst>
                </a:gridCol>
                <a:gridCol w="1941137">
                  <a:extLst>
                    <a:ext uri="{9D8B030D-6E8A-4147-A177-3AD203B41FA5}">
                      <a16:colId xmlns:a16="http://schemas.microsoft.com/office/drawing/2014/main" val="1957169881"/>
                    </a:ext>
                  </a:extLst>
                </a:gridCol>
                <a:gridCol w="1606978">
                  <a:extLst>
                    <a:ext uri="{9D8B030D-6E8A-4147-A177-3AD203B41FA5}">
                      <a16:colId xmlns:a16="http://schemas.microsoft.com/office/drawing/2014/main" val="669276482"/>
                    </a:ext>
                  </a:extLst>
                </a:gridCol>
                <a:gridCol w="1630337">
                  <a:extLst>
                    <a:ext uri="{9D8B030D-6E8A-4147-A177-3AD203B41FA5}">
                      <a16:colId xmlns:a16="http://schemas.microsoft.com/office/drawing/2014/main" val="4247645724"/>
                    </a:ext>
                  </a:extLst>
                </a:gridCol>
                <a:gridCol w="1887342">
                  <a:extLst>
                    <a:ext uri="{9D8B030D-6E8A-4147-A177-3AD203B41FA5}">
                      <a16:colId xmlns:a16="http://schemas.microsoft.com/office/drawing/2014/main" val="1489019476"/>
                    </a:ext>
                  </a:extLst>
                </a:gridCol>
              </a:tblGrid>
              <a:tr h="10462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[1] “Computational model for detecting grammatical mistakes in Sinhala text”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[2] “Grammatical error detection and correction model for </a:t>
                      </a:r>
                      <a:r>
                        <a:rPr lang="en-US" sz="1400" dirty="0" err="1"/>
                        <a:t>sinhala</a:t>
                      </a:r>
                      <a:r>
                        <a:rPr lang="en-US" sz="1400" dirty="0"/>
                        <a:t> language sentences”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[3] ” Automated essay evaluation based on fusion of fuzzy ontology and latent semantic analysis”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[4]”An automated system for scoring short answers”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“Dhara” Android  Application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22182"/>
                  </a:ext>
                </a:extLst>
              </a:tr>
              <a:tr h="756332">
                <a:tc>
                  <a:txBody>
                    <a:bodyPr/>
                    <a:lstStyle/>
                    <a:p>
                      <a:r>
                        <a:rPr lang="en-US" sz="1400" dirty="0"/>
                        <a:t>Integrate with mobile app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776419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Detecting grammatical mistakes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0485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Grammatical error detection and correction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1843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Targeting school students scope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30403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Using only Sinhala Language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927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105A20E-31CA-F941-214D-07E6F060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029CC-A0B0-BAD4-6B21-D293873C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822EED-7F63-CC98-54C0-94C5C3C51BC3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DABB475-67CB-F16A-965E-1AECF7270D2E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33</a:t>
            </a:fld>
            <a:endParaRPr lang="en-US" sz="2000" b="1" dirty="0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C9E3CD7E-C2E0-D5FC-B829-B3BE01C6801E}"/>
              </a:ext>
            </a:extLst>
          </p:cNvPr>
          <p:cNvSpPr txBox="1">
            <a:spLocks/>
          </p:cNvSpPr>
          <p:nvPr/>
        </p:nvSpPr>
        <p:spPr>
          <a:xfrm>
            <a:off x="6385537" y="751403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286477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5101C2-5DE3-8827-499D-44B1898D04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9309" y="2207658"/>
            <a:ext cx="4904795" cy="266914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identify the grammatical error in the sentence?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BFBA4BF-553E-20C4-3B1A-B3CB8028358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34</a:t>
            </a:fld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064FE-A59F-80C1-5287-5704D40237D0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458C07-48C2-BAA5-E344-C75FCC82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ACDD62-9A41-2064-F83F-94351E7A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9" name="Title 11">
            <a:extLst>
              <a:ext uri="{FF2B5EF4-FFF2-40B4-BE49-F238E27FC236}">
                <a16:creationId xmlns:a16="http://schemas.microsoft.com/office/drawing/2014/main" id="{CA095B96-32BB-E010-2FAF-6C89A33EEB26}"/>
              </a:ext>
            </a:extLst>
          </p:cNvPr>
          <p:cNvSpPr txBox="1">
            <a:spLocks/>
          </p:cNvSpPr>
          <p:nvPr/>
        </p:nvSpPr>
        <p:spPr>
          <a:xfrm>
            <a:off x="7186865" y="2408321"/>
            <a:ext cx="4632080" cy="2041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Research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89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22EDB50-C278-DAAF-191C-490C3642D977}"/>
              </a:ext>
            </a:extLst>
          </p:cNvPr>
          <p:cNvSpPr txBox="1"/>
          <p:nvPr/>
        </p:nvSpPr>
        <p:spPr>
          <a:xfrm>
            <a:off x="835597" y="1446919"/>
            <a:ext cx="6096000" cy="396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Specific Objective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Check the Grammar rules in the sentence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Sub Objectives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Grammar Rule Identification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Correcting grammar mistakes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D4D781FD-0AE6-999D-5562-44E4DFB4608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35</a:t>
            </a:fld>
            <a:endParaRPr lang="en-US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86A979-C668-F831-140D-43BEFE1D0FA4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B9419C-D0AA-E16C-175D-75087CFC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E16B72-78E2-F58D-242A-67188230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26" name="Subtitle 13">
            <a:extLst>
              <a:ext uri="{FF2B5EF4-FFF2-40B4-BE49-F238E27FC236}">
                <a16:creationId xmlns:a16="http://schemas.microsoft.com/office/drawing/2014/main" id="{21A7DA7A-9A2A-640C-3411-80175C9DA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/>
          <a:p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Specific and sub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B802087-9144-0784-7B40-4A3396F78906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36</a:t>
            </a:fld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3FABD-ED82-D7D2-D1E9-4ED6090EFDCE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7E4D2-3692-1E8A-E6F6-9F24CF9A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23F38-6D69-8847-94FB-DDFA69A1B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61F83FD9-F6A3-D4BB-9F51-1B4184BB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44" y="490146"/>
            <a:ext cx="6008028" cy="1197977"/>
          </a:xfrm>
        </p:spPr>
        <p:txBody>
          <a:bodyPr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Methodology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Title 15">
            <a:extLst>
              <a:ext uri="{FF2B5EF4-FFF2-40B4-BE49-F238E27FC236}">
                <a16:creationId xmlns:a16="http://schemas.microsoft.com/office/drawing/2014/main" id="{8F3033ED-D550-749E-2DA1-1EF25F4F3E4F}"/>
              </a:ext>
            </a:extLst>
          </p:cNvPr>
          <p:cNvSpPr txBox="1">
            <a:spLocks/>
          </p:cNvSpPr>
          <p:nvPr/>
        </p:nvSpPr>
        <p:spPr>
          <a:xfrm>
            <a:off x="909431" y="1408298"/>
            <a:ext cx="7242313" cy="64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Component Overview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C116E-B7FA-9209-8F72-1FA3BA07E1FB}"/>
              </a:ext>
            </a:extLst>
          </p:cNvPr>
          <p:cNvSpPr/>
          <p:nvPr/>
        </p:nvSpPr>
        <p:spPr>
          <a:xfrm>
            <a:off x="2743199" y="2055813"/>
            <a:ext cx="6480313" cy="4160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63A45-B6B7-EF6C-998B-F55CE3831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31" y="2096244"/>
            <a:ext cx="5302286" cy="40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03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755E68D-03C6-D572-B53C-2CAFAD5EF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59169"/>
            <a:ext cx="4368771" cy="479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Functional Requirements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Grammar Rule Identification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Sentence Structure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 Categorization</a:t>
            </a: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Non-Functional Requirements</a:t>
            </a:r>
          </a:p>
          <a:p>
            <a:pPr marL="228600" marR="0" lvl="0" indent="-228600" algn="l" defTabSz="91440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Performance</a:t>
            </a:r>
          </a:p>
          <a:p>
            <a:pPr marL="228600" marR="0" lvl="0" indent="-228600" algn="l" defTabSz="91440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Processing speed  </a:t>
            </a:r>
          </a:p>
          <a:p>
            <a:pPr marL="228600" marR="0" lvl="0" indent="-228600" algn="l" defTabSz="91440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Reliability </a:t>
            </a:r>
          </a:p>
          <a:p>
            <a:pPr marL="228600" marR="0" lvl="0" indent="-228600" algn="l" defTabSz="91440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Availability </a:t>
            </a:r>
          </a:p>
          <a:p>
            <a:pPr marL="228600" marR="0" lvl="0" indent="-228600" algn="l" defTabSz="914400" rtl="0" eaLnBrk="1" fontAlgn="base" latinLnBrk="0" hangingPunct="1"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Accuracy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0ACF538-2E75-502D-8A15-480438BA1403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37</a:t>
            </a:fld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059E3-7875-EA2C-066D-717A113758CF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AAA648-D1BC-AEE5-188D-B22854E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C3707-368D-3CB1-93BD-97DD908CC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D8A3AF7B-A610-7E79-16D4-6679D3A5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3923" cy="11940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Times New Roman" panose="02020603050405020304" pitchFamily="18" charset="0"/>
              </a:rPr>
              <a:t>COMPONET SPECIFIC REQUIREMENTS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FF0E50-DB43-1AB1-40B5-8818EA48B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406" y="1992440"/>
            <a:ext cx="2809917" cy="25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26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06EA925-6CF0-110B-CE6F-AE248A66345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38</a:t>
            </a:fld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9B5F2-02AB-3F89-56F9-50A1632B7B55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A814A8-DB83-A247-CC83-8B98129A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FEBC6-D31C-977F-7883-4DBA58C55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CCA002-C8B4-F3EE-4BE7-11244935E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96" y="704149"/>
            <a:ext cx="4395597" cy="7498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CE85FF-4BC3-48EE-FA7A-80A824F48D84}"/>
              </a:ext>
            </a:extLst>
          </p:cNvPr>
          <p:cNvSpPr txBox="1"/>
          <p:nvPr/>
        </p:nvSpPr>
        <p:spPr>
          <a:xfrm>
            <a:off x="949569" y="1770176"/>
            <a:ext cx="6119446" cy="410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NLP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3C9059-1B09-0AAC-C2E5-4C7968D77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990" y="2480990"/>
            <a:ext cx="1896020" cy="18960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4F42B5-4000-694B-5744-4BEC34A28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666" y="2032895"/>
            <a:ext cx="1408298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1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9F28240-39C4-29FE-2B5B-70E34B9D9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36916"/>
            <a:ext cx="3067665" cy="9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7FB0FC-760F-D762-DA56-F85E18DDD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7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EF6B9E0-BFDB-7E07-E74E-27AB6D7A5DAF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39</a:t>
            </a:fld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18AB58-9D58-4662-7849-E42D2C63C155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D01F4-B228-13D3-99E0-05B458BD8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8E9FD3-3518-EF6B-F64F-1F30FFD8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D3CE0B-7901-E491-0662-4FC58F320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2" y="581879"/>
            <a:ext cx="4590686" cy="7498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951C6C-9320-847A-9779-D2A5046A2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1519237"/>
            <a:ext cx="111537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3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8200" y="365125"/>
            <a:ext cx="5001126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2. Research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2686756"/>
            <a:ext cx="7745771" cy="294149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400" noProof="1">
                <a:solidFill>
                  <a:schemeClr val="tx1"/>
                </a:solidFill>
              </a:rPr>
              <a:t>How to provide mobile application based solution on ,</a:t>
            </a:r>
          </a:p>
          <a:p>
            <a:pPr marL="0" indent="0">
              <a:buNone/>
            </a:pPr>
            <a:r>
              <a:rPr lang="en-US" sz="2400" noProof="1">
                <a:solidFill>
                  <a:schemeClr val="tx1"/>
                </a:solidFill>
              </a:rPr>
              <a:t>	autonomous grading system for Sinhala Language 	Essays of grade 5 students ?</a:t>
            </a:r>
          </a:p>
          <a:p>
            <a:pPr marL="0" indent="0">
              <a:buNone/>
            </a:pP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387CC70-F114-5C08-F0E8-1172F67985D9}"/>
              </a:ext>
            </a:extLst>
          </p:cNvPr>
          <p:cNvSpPr txBox="1">
            <a:spLocks/>
          </p:cNvSpPr>
          <p:nvPr/>
        </p:nvSpPr>
        <p:spPr>
          <a:xfrm>
            <a:off x="949454" y="2941498"/>
            <a:ext cx="10300252" cy="3661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2000" i="0" dirty="0">
              <a:solidFill>
                <a:schemeClr val="tx1"/>
              </a:solidFill>
              <a:effectLst/>
            </a:endParaRPr>
          </a:p>
          <a:p>
            <a:pPr marL="0" indent="0" algn="l">
              <a:buNone/>
            </a:pPr>
            <a:endParaRPr lang="en-US" sz="200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214EF-60B8-D332-B043-3EDFD7EB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122" y="3346554"/>
            <a:ext cx="1756277" cy="200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89FF5-F39C-0091-239A-B2B26F79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704" y="0"/>
            <a:ext cx="1505843" cy="140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B8ED8-C0ED-17E9-19C6-D31D45887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8B8B917-E3A1-6C4B-F190-A1C36A4D38BF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3107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7FB0FC-760F-D762-DA56-F85E18DDD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06" y="5807075"/>
            <a:ext cx="50439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2497FFE-32E5-2EB3-3395-AE1216A36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98" y="4015678"/>
            <a:ext cx="3521620" cy="22667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7675663-F36F-D4BF-D253-83481663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B620922-91C9-807E-2432-FC120B4C775A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40</a:t>
            </a:fld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0F7C1-1E92-DB0D-DF6B-A96BFE276C81}"/>
              </a:ext>
            </a:extLst>
          </p:cNvPr>
          <p:cNvSpPr/>
          <p:nvPr/>
        </p:nvSpPr>
        <p:spPr>
          <a:xfrm>
            <a:off x="0" y="651569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IT20604394 | </a:t>
            </a:r>
            <a:r>
              <a:rPr lang="en-US" sz="1800" b="1" dirty="0" err="1">
                <a:solidFill>
                  <a:schemeClr val="tx1"/>
                </a:solidFill>
              </a:rPr>
              <a:t>Amarasena</a:t>
            </a:r>
            <a:r>
              <a:rPr lang="en-US" sz="1800" b="1" dirty="0">
                <a:solidFill>
                  <a:schemeClr val="tx1"/>
                </a:solidFill>
              </a:rPr>
              <a:t> J.H.T. 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6B8709-ECB6-0B3A-94D1-EB71DE0A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7CD1D9-77AA-CA24-D90D-DD25685A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A17FB4-D6DF-1401-40E0-54D9E5069CAB}"/>
              </a:ext>
            </a:extLst>
          </p:cNvPr>
          <p:cNvSpPr txBox="1"/>
          <p:nvPr/>
        </p:nvSpPr>
        <p:spPr>
          <a:xfrm>
            <a:off x="838200" y="1484930"/>
            <a:ext cx="9958754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/>
              <a:t>[1] H. M. U. </a:t>
            </a:r>
            <a:r>
              <a:rPr lang="en-US" sz="2000" dirty="0" err="1"/>
              <a:t>Pabasara</a:t>
            </a:r>
            <a:r>
              <a:rPr lang="en-US" sz="2000" dirty="0"/>
              <a:t> and S. </a:t>
            </a:r>
            <a:r>
              <a:rPr lang="en-US" sz="2000" dirty="0" err="1"/>
              <a:t>Jayalal</a:t>
            </a:r>
            <a:r>
              <a:rPr lang="en-US" sz="2000" dirty="0"/>
              <a:t>, “Computational model for detecting grammatical mistakes in </a:t>
            </a:r>
            <a:r>
              <a:rPr lang="en-US" sz="2000" dirty="0" err="1"/>
              <a:t>sinhala</a:t>
            </a:r>
            <a:r>
              <a:rPr lang="en-US" sz="2000" dirty="0"/>
              <a:t> text,” in 9TH YSF SYMPOSIUM, 2020, p. 255.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/>
              <a:t>[2]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H. M. U.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Pabasara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S.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Jayalal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2000" dirty="0"/>
              <a:t>“Grammatical error detection and correction model for sin </a:t>
            </a:r>
            <a:r>
              <a:rPr lang="en-US" sz="2000" dirty="0" err="1"/>
              <a:t>hala</a:t>
            </a:r>
            <a:r>
              <a:rPr lang="en-US" sz="2000" dirty="0"/>
              <a:t> language sentences,” in 2020 International Research Conference on Smart Computing and Systems Engineering (SCSE). IEEE, 2020, pp. 17–24.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[3] Darwish SM and Mohamed SK , “Automated essay evaluation based on fusion of fuzzy ontology and latent semantic analysis,” The International Conference on Advanced Machine Learning Technologies and Applications, 2020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 Kumar, Y., Aggarwal, S.,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D., Shah, R. R.,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Kumaraguru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P., &amp; Zimmermann R., Get it scored using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autosas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—an automated system for scoring short answers. In Proceedings of the AAAI Conference on Artificial Intelligence (Vol. 33, No. 01, pp. 9662–9669), July 2019.</a:t>
            </a:r>
          </a:p>
        </p:txBody>
      </p:sp>
    </p:spTree>
    <p:extLst>
      <p:ext uri="{BB962C8B-B14F-4D97-AF65-F5344CB8AC3E}">
        <p14:creationId xmlns:p14="http://schemas.microsoft.com/office/powerpoint/2010/main" val="3184629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CAEF9A9-95A8-BC0B-11DF-5C140DF22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00545" y="4422807"/>
            <a:ext cx="5767807" cy="1048939"/>
          </a:xfrm>
        </p:spPr>
        <p:txBody>
          <a:bodyPr>
            <a:normAutofit/>
          </a:bodyPr>
          <a:lstStyle/>
          <a:p>
            <a:r>
              <a:rPr lang="en-US" dirty="0"/>
              <a:t>BSc (Hons) Degree in Information Technology (specialization in Information Technology)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6CCFAC6-68A2-3D50-6C1D-336A7DF49D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7" b="9717"/>
          <a:stretch>
            <a:fillRect/>
          </a:stretch>
        </p:blipFill>
        <p:spPr>
          <a:xfrm>
            <a:off x="1143000" y="842962"/>
            <a:ext cx="3140075" cy="292014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7930D-2D6B-F326-CC5F-66F857F8D2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9DF0D7B-33D4-4D64-8C7A-058B8BB2BCA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75A5AC2-4F6B-7169-47ED-DEB2AA806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3243" y="2477328"/>
            <a:ext cx="7285109" cy="1700249"/>
          </a:xfrm>
        </p:spPr>
        <p:txBody>
          <a:bodyPr>
            <a:normAutofit/>
          </a:bodyPr>
          <a:lstStyle/>
          <a:p>
            <a:r>
              <a:rPr lang="en-US" dirty="0"/>
              <a:t>IT20124144 | </a:t>
            </a:r>
            <a:r>
              <a:rPr lang="en-US" dirty="0" err="1"/>
              <a:t>Pindeniya</a:t>
            </a:r>
            <a:r>
              <a:rPr lang="en-US" dirty="0"/>
              <a:t> P.C.M.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5BC60-2217-6702-D83D-F7740294B978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98C1178-2FBD-20F4-CD5C-85AC88139DA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41</a:t>
            </a:fld>
            <a:endParaRPr lang="en-US" sz="2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6CF560-87F4-5AC1-E913-57A51E888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0442BB-1248-4B53-6FCC-EFDBC284E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2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42D25BAE-CEC1-538D-08A7-BC0131A1B2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0754" y="1948277"/>
            <a:ext cx="4445000" cy="2728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Evaluate generalized answer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F5F42A6-F060-66D0-2914-648FE4D2906B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42</a:t>
            </a:fld>
            <a:endParaRPr lang="en-US" sz="20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612EE9-5059-7A78-CCE2-29F9FDE8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737E1-03C0-B7AF-11B2-E2055E31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645201-C790-FCEC-4368-1139F4153AD1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2" name="Title 22">
            <a:extLst>
              <a:ext uri="{FF2B5EF4-FFF2-40B4-BE49-F238E27FC236}">
                <a16:creationId xmlns:a16="http://schemas.microsoft.com/office/drawing/2014/main" id="{78FB2ED5-81D4-BA50-9A9E-E43861EFC149}"/>
              </a:ext>
            </a:extLst>
          </p:cNvPr>
          <p:cNvSpPr txBox="1">
            <a:spLocks/>
          </p:cNvSpPr>
          <p:nvPr/>
        </p:nvSpPr>
        <p:spPr>
          <a:xfrm>
            <a:off x="7955393" y="3799324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Component</a:t>
            </a:r>
            <a:r>
              <a:rPr lang="en-US" sz="4000" b="1" dirty="0"/>
              <a:t> 4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EAC2A4B3-C2B9-A7D1-CF4A-390AB2308B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r="13117"/>
          <a:stretch>
            <a:fillRect/>
          </a:stretch>
        </p:blipFill>
        <p:spPr>
          <a:xfrm>
            <a:off x="5398232" y="1325999"/>
            <a:ext cx="2397125" cy="2473325"/>
          </a:xfrm>
        </p:spPr>
      </p:pic>
    </p:spTree>
    <p:extLst>
      <p:ext uri="{BB962C8B-B14F-4D97-AF65-F5344CB8AC3E}">
        <p14:creationId xmlns:p14="http://schemas.microsoft.com/office/powerpoint/2010/main" val="1154675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E895DE1-8E0B-72CA-91E0-253E0B742A3A}"/>
              </a:ext>
            </a:extLst>
          </p:cNvPr>
          <p:cNvSpPr txBox="1">
            <a:spLocks/>
          </p:cNvSpPr>
          <p:nvPr/>
        </p:nvSpPr>
        <p:spPr>
          <a:xfrm>
            <a:off x="357356" y="1408298"/>
            <a:ext cx="5113002" cy="477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Comparing the keywords of the entered essay with the keywords of the system. </a:t>
            </a:r>
          </a:p>
          <a:p>
            <a:endParaRPr lang="en-US" dirty="0"/>
          </a:p>
          <a:p>
            <a:r>
              <a:rPr lang="en-US" dirty="0"/>
              <a:t>Marking for student's answer.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188527D-D861-1C2C-6675-3010EA49C2B1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43</a:t>
            </a:fld>
            <a:endParaRPr lang="en-US" sz="2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0F117A-B2E8-9BCA-C882-8C90DD2C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4489B6-1AC4-6723-D735-1F601F216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FAC13-065A-B633-E8F3-388D6EBB588E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CE79D3D-D19D-D3E3-815A-313FD21EF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3697" y="3824011"/>
            <a:ext cx="3863221" cy="720000"/>
          </a:xfrm>
        </p:spPr>
        <p:txBody>
          <a:bodyPr/>
          <a:lstStyle/>
          <a:p>
            <a:r>
              <a:rPr lang="en-US" dirty="0"/>
              <a:t> Background</a:t>
            </a:r>
          </a:p>
        </p:txBody>
      </p:sp>
    </p:spTree>
    <p:extLst>
      <p:ext uri="{BB962C8B-B14F-4D97-AF65-F5344CB8AC3E}">
        <p14:creationId xmlns:p14="http://schemas.microsoft.com/office/powerpoint/2010/main" val="413881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1F6E1678-8707-A78F-471E-D03DAB329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34584"/>
              </p:ext>
            </p:extLst>
          </p:nvPr>
        </p:nvGraphicFramePr>
        <p:xfrm>
          <a:off x="668216" y="1408298"/>
          <a:ext cx="10277916" cy="4794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35">
                  <a:extLst>
                    <a:ext uri="{9D8B030D-6E8A-4147-A177-3AD203B41FA5}">
                      <a16:colId xmlns:a16="http://schemas.microsoft.com/office/drawing/2014/main" val="4228690971"/>
                    </a:ext>
                  </a:extLst>
                </a:gridCol>
                <a:gridCol w="1786487">
                  <a:extLst>
                    <a:ext uri="{9D8B030D-6E8A-4147-A177-3AD203B41FA5}">
                      <a16:colId xmlns:a16="http://schemas.microsoft.com/office/drawing/2014/main" val="1667618583"/>
                    </a:ext>
                  </a:extLst>
                </a:gridCol>
                <a:gridCol w="1941137">
                  <a:extLst>
                    <a:ext uri="{9D8B030D-6E8A-4147-A177-3AD203B41FA5}">
                      <a16:colId xmlns:a16="http://schemas.microsoft.com/office/drawing/2014/main" val="1957169881"/>
                    </a:ext>
                  </a:extLst>
                </a:gridCol>
                <a:gridCol w="1606978">
                  <a:extLst>
                    <a:ext uri="{9D8B030D-6E8A-4147-A177-3AD203B41FA5}">
                      <a16:colId xmlns:a16="http://schemas.microsoft.com/office/drawing/2014/main" val="669276482"/>
                    </a:ext>
                  </a:extLst>
                </a:gridCol>
                <a:gridCol w="1630337">
                  <a:extLst>
                    <a:ext uri="{9D8B030D-6E8A-4147-A177-3AD203B41FA5}">
                      <a16:colId xmlns:a16="http://schemas.microsoft.com/office/drawing/2014/main" val="4247645724"/>
                    </a:ext>
                  </a:extLst>
                </a:gridCol>
                <a:gridCol w="1887342">
                  <a:extLst>
                    <a:ext uri="{9D8B030D-6E8A-4147-A177-3AD203B41FA5}">
                      <a16:colId xmlns:a16="http://schemas.microsoft.com/office/drawing/2014/main" val="1489019476"/>
                    </a:ext>
                  </a:extLst>
                </a:gridCol>
              </a:tblGrid>
              <a:tr h="9723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[1] “</a:t>
                      </a:r>
                      <a:r>
                        <a:rPr lang="en-US" sz="1400" dirty="0" err="1"/>
                        <a:t>Sinsense</a:t>
                      </a:r>
                      <a:r>
                        <a:rPr lang="en-US" sz="1400" dirty="0"/>
                        <a:t>-word sense disambiguation tool for </a:t>
                      </a:r>
                      <a:r>
                        <a:rPr lang="en-US" sz="1400" dirty="0" err="1"/>
                        <a:t>sinhala</a:t>
                      </a:r>
                      <a:r>
                        <a:rPr lang="en-US" sz="1400" dirty="0"/>
                        <a:t> language”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[2] “Collecting image annotations using amazon’s mechanical </a:t>
                      </a:r>
                      <a:r>
                        <a:rPr lang="en-US" sz="1400" dirty="0" err="1"/>
                        <a:t>turk</a:t>
                      </a:r>
                      <a:r>
                        <a:rPr lang="en-US" sz="1400" dirty="0"/>
                        <a:t>”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[3]”Automated Essay Scoring System using Multi-Model Machine Learning”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Iskoola Pota" panose="020B0502040204020203" pitchFamily="34" charset="0"/>
                        </a:rPr>
                        <a:t>[4]”Scoring summaries using recurrent neural networks ”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“Dhara” Android  Application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22182"/>
                  </a:ext>
                </a:extLst>
              </a:tr>
              <a:tr h="756332">
                <a:tc>
                  <a:txBody>
                    <a:bodyPr/>
                    <a:lstStyle/>
                    <a:p>
                      <a:r>
                        <a:rPr lang="en-US" sz="1400" dirty="0"/>
                        <a:t>Integrate with mobile app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776419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Word Sense Disambiguation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90485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Keyword extraction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en-US" sz="2000" b="1" dirty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18438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Targeting school students scope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30403"/>
                  </a:ext>
                </a:extLst>
              </a:tr>
              <a:tr h="716245">
                <a:tc>
                  <a:txBody>
                    <a:bodyPr/>
                    <a:lstStyle/>
                    <a:p>
                      <a:r>
                        <a:rPr lang="en-US" sz="1400" dirty="0"/>
                        <a:t>Using only Sinhala Language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  <a:p>
                      <a:pPr algn="ctr"/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1">
                        <a:tint val="20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927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85EF762-7981-A682-C201-49C46ED1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3C499-6E67-7AB0-E852-360C12B52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FE35519-0425-34E3-1859-A7AC9FC5F320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44</a:t>
            </a:fld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1FAE1F-F577-3CE8-A27A-D9D84BD205DE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A0AE486A-8EB4-FEA3-2BF5-BB4018C1478F}"/>
              </a:ext>
            </a:extLst>
          </p:cNvPr>
          <p:cNvSpPr txBox="1">
            <a:spLocks/>
          </p:cNvSpPr>
          <p:nvPr/>
        </p:nvSpPr>
        <p:spPr>
          <a:xfrm>
            <a:off x="6385537" y="751403"/>
            <a:ext cx="3863221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335899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77EF3152-FACC-5504-235E-AF90F31B59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0336" y="2422628"/>
            <a:ext cx="4444800" cy="2728844"/>
          </a:xfrm>
        </p:spPr>
        <p:txBody>
          <a:bodyPr>
            <a:normAutofit/>
          </a:bodyPr>
          <a:lstStyle/>
          <a:p>
            <a:r>
              <a:rPr lang="en-US" dirty="0"/>
              <a:t>How to evaluate generalized answer?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A8CC138A-583D-80C9-F51A-A314091A18CD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45</a:t>
            </a:fld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CA8C55-4148-38D0-38B1-2DC292C0E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7A8AE1-B3F8-32E2-EE4D-86E157A7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19AAEA-38DD-E209-6B74-DBE56873FDE7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C88A170E-0379-5B51-FF2E-CCBA6466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5" y="2408321"/>
            <a:ext cx="4632080" cy="2041358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236563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BA1F802-D4BB-6E67-1392-6849F7D122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9309" y="1203887"/>
            <a:ext cx="5434185" cy="473169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 Objective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 generalized answer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 Objectives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Defining the keywords in the essay and comparing them with the keywords in the system.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Awarding marks as the final result to the entered essay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E95BC2D1-952A-3A27-6DDF-965C2CB5A47D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46</a:t>
            </a:fld>
            <a:endParaRPr lang="en-US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EACFF-ADD0-62EE-92B8-C55B720A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46EEF-126C-1A3D-DFF0-47CCC66B1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5CBA25-E6C9-2463-33C1-428EF9DDB426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9" name="Subtitle 13">
            <a:extLst>
              <a:ext uri="{FF2B5EF4-FFF2-40B4-BE49-F238E27FC236}">
                <a16:creationId xmlns:a16="http://schemas.microsoft.com/office/drawing/2014/main" id="{4DB214FA-2A23-6916-197C-F588A0F00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/>
          <a:p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Times New Roman" panose="02020603050405020304" pitchFamily="18" charset="0"/>
              </a:rPr>
              <a:t>Specific and sub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9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04489FCE-A8DE-F22C-B594-D88271AC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95" y="8152169"/>
            <a:ext cx="688210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AF73-5643-67BE-6621-79C0AC88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F0D7B-33D4-4D64-8C7A-058B8BB2BCA5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0781B1B-B922-FF9C-7E59-5733749BDB74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47</a:t>
            </a:fld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095C4-9C86-7A08-DAE5-45C2CC44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03D9E-EDDD-47A4-1BE0-6BDCBEF94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0CF757-A925-2C39-2332-C39CC61F2C03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96D37DA-8E47-38B6-C031-9BFFD8F0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44" y="490146"/>
            <a:ext cx="6008028" cy="1197977"/>
          </a:xfrm>
        </p:spPr>
        <p:txBody>
          <a:bodyPr>
            <a:normAutofit fontScale="90000"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4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Methodology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BA952-E0B4-3ECB-F776-05F0DC985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9" y="1336205"/>
            <a:ext cx="7352413" cy="7498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3CB0E5-90B5-2212-4533-461EC4FDFEFA}"/>
              </a:ext>
            </a:extLst>
          </p:cNvPr>
          <p:cNvSpPr/>
          <p:nvPr/>
        </p:nvSpPr>
        <p:spPr>
          <a:xfrm>
            <a:off x="2484782" y="2004620"/>
            <a:ext cx="6816365" cy="4280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EBDBA-7DEA-3230-13F8-9CB52EC60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7" y="2016128"/>
            <a:ext cx="55340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0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977F9F-1AE4-2748-3B9A-507428CB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951"/>
            <a:ext cx="9243646" cy="40187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Functional Requirements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Keywords identification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Automated Evaluation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Feedback Generation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Non-Functional Requirements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Performance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Scalability 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Reliability 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Accuracy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033A240-D72C-FD4C-0AC7-D12E7A75EB0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48</a:t>
            </a:fld>
            <a:endParaRPr lang="en-US" sz="20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308550-6089-26E4-2A77-685EC6C2E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C09FC2-8AEB-03CB-E4B9-DE7E554F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8F2D75-6377-CD2C-8A18-7CA0BA272C1B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2549FCCD-2DE6-DF00-4CB2-4F566710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06920" cy="1460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j-ea"/>
                <a:cs typeface="Times New Roman" panose="02020603050405020304" pitchFamily="18" charset="0"/>
              </a:rPr>
              <a:t>COMPONET SPECIFIC REQUIREMENTS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E9E824-A4AA-B744-0B8A-83A69E568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40" y="2082544"/>
            <a:ext cx="2816596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27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0A51DE2-7FF6-8006-4CC1-6A028ADD8A88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49</a:t>
            </a:fld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5E6070-FBAA-2999-0A6F-80DE4805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B1DC1-35FA-A3D1-7306-4C9BC558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8E8-BECA-5350-C470-90AC35D5B93D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2C3271-8496-8125-EC44-463DCFA0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01" y="822154"/>
            <a:ext cx="4395597" cy="749873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3E2404E-B99F-EB4F-F8B9-BEA0E1A3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NLP libraries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Tensorflow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Flask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ReactJs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6D4355-B757-17D2-40AB-9CC9CB72E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089" y="2864602"/>
            <a:ext cx="1896020" cy="1896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DAFDF5-6A1C-8FB5-0D87-74637802D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1851" y="2730947"/>
            <a:ext cx="1408298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8190" y="919185"/>
            <a:ext cx="3822189" cy="705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3.Objectives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190" y="2066297"/>
            <a:ext cx="9568084" cy="15405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Main  Objective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 grading system for Sinhala Language essays of grade 5  students</a:t>
            </a:r>
          </a:p>
          <a:p>
            <a:pPr marL="0" indent="0">
              <a:buNone/>
            </a:pPr>
            <a:endParaRPr lang="en-US" sz="2000" b="1" noProof="1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0EDCBF6-5717-82BB-910B-BE541CB26A26}"/>
              </a:ext>
            </a:extLst>
          </p:cNvPr>
          <p:cNvSpPr txBox="1">
            <a:spLocks/>
          </p:cNvSpPr>
          <p:nvPr/>
        </p:nvSpPr>
        <p:spPr>
          <a:xfrm>
            <a:off x="838190" y="3429000"/>
            <a:ext cx="9568083" cy="2471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Sub Objectives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DengXian" panose="02010600030101010101" pitchFamily="2" charset="-122"/>
                <a:cs typeface="Mangal" panose="02040503050203030202" pitchFamily="18" charset="0"/>
              </a:rPr>
              <a:t>Identifying native words and replace them with more generic words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DengXian" panose="02010600030101010101" pitchFamily="2" charset="-122"/>
                <a:cs typeface="Mangal" panose="02040503050203030202" pitchFamily="18" charset="0"/>
              </a:rPr>
              <a:t>Misspelled Words Detection and Correction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DengXian" panose="02010600030101010101" pitchFamily="2" charset="-122"/>
                <a:cs typeface="Mangal" panose="02040503050203030202" pitchFamily="18" charset="0"/>
              </a:rPr>
              <a:t>Check the Grammar rules in the sentence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DengXian" panose="02010600030101010101" pitchFamily="2" charset="-122"/>
                <a:cs typeface="Mangal" panose="02040503050203030202" pitchFamily="18" charset="0"/>
              </a:rPr>
              <a:t>Provide general feedback by improving the answer</a:t>
            </a:r>
          </a:p>
          <a:p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Mangal" panose="02040503050203030202" pitchFamily="18" charset="0"/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noProof="1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1555F-DAD5-EB59-02C3-5896B1F7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45DC9-DD0F-6073-4F02-69E1902FF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42" y="6200090"/>
            <a:ext cx="3156156" cy="68123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7A6D1-B93B-63AE-8629-6ED60F21E615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57827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C2BFA45-DEB3-1953-D1D8-89FAA4DE8999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50</a:t>
            </a:fld>
            <a:endParaRPr lang="en-US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72DDD-7370-7EB3-D47C-8EBB5535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221ACD-5364-CEE8-EEEB-433B3E73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CDB024-E7F4-DB89-BD06-75AE34D9ABC1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BDAB73-FE79-A947-FE7E-6A7F2FFEF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19" y="658425"/>
            <a:ext cx="4590686" cy="749873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46EF352-F6D4-E492-FD09-B3864D557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0801"/>
            <a:ext cx="10515600" cy="3600986"/>
          </a:xfrm>
        </p:spPr>
      </p:pic>
    </p:spTree>
    <p:extLst>
      <p:ext uri="{BB962C8B-B14F-4D97-AF65-F5344CB8AC3E}">
        <p14:creationId xmlns:p14="http://schemas.microsoft.com/office/powerpoint/2010/main" val="1283287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rmAutofit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8407C-339A-C99E-BA1B-423F932E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743"/>
            <a:ext cx="10515600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T.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Subasingha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Sinsense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-word sense disambiguation tool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sinhala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language,” Ph.D. dissertation, 2020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 C.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Rashtchian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P. Young, M.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Hodosh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J.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Hockenmaier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“Collecting image annotations using amazon’s mechanical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,” in Proceedings of the NAACL HLT 2010 workshop on creating speech and language data with Amazon’s Mechanical Turk, 2010, pp. 139–147.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[3] ‌W. Zhu and Y. Sun, “Automated Essay Scoring System using Multi-Model Machine Learning,” Computer Science &amp; Information Technology (CS &amp; IT), Oct. 2020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[4]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Ruseti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Dascalu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M, Johnson AM, McNamara DS,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Balyan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R, McCarthy KS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Trausan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-Matu, “Scoring summaries using recurrent neural networks,” In: International Conference on Intelligent Tutoring Systems, 2020, p 191–201.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9A237E4-438C-01D9-D028-EB3CE4500E29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51</a:t>
            </a:fld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AA0AB-0960-3F57-9E9C-3C4B7C37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778EC-9669-2E90-594A-4504BDB9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866D09-93C4-BAC7-D69E-C4D16CD0C08A}"/>
              </a:ext>
            </a:extLst>
          </p:cNvPr>
          <p:cNvSpPr/>
          <p:nvPr/>
        </p:nvSpPr>
        <p:spPr>
          <a:xfrm>
            <a:off x="0" y="6538912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IT20124144 | </a:t>
            </a:r>
            <a:r>
              <a:rPr lang="en-US" sz="1800" b="1" dirty="0" err="1">
                <a:solidFill>
                  <a:schemeClr val="tx1"/>
                </a:solidFill>
              </a:rPr>
              <a:t>Pindeniya</a:t>
            </a:r>
            <a:r>
              <a:rPr lang="en-US" sz="1800" b="1" dirty="0">
                <a:solidFill>
                  <a:schemeClr val="tx1"/>
                </a:solidFill>
              </a:rPr>
              <a:t> P.C.M.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44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20B567-A618-A911-6FC5-524D8B4C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7.System Requirements</a:t>
            </a:r>
          </a:p>
        </p:txBody>
      </p:sp>
      <p:pic>
        <p:nvPicPr>
          <p:cNvPr id="24" name="Picture Placeholder 23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7D61053F-DDAA-6FE3-1126-C4838C45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00" y="4182849"/>
            <a:ext cx="2056605" cy="14082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8FCAC-CACB-A753-C115-E5148AA96572}"/>
              </a:ext>
            </a:extLst>
          </p:cNvPr>
          <p:cNvSpPr txBox="1"/>
          <p:nvPr/>
        </p:nvSpPr>
        <p:spPr>
          <a:xfrm>
            <a:off x="881363" y="1509498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Personal requirements</a:t>
            </a:r>
          </a:p>
          <a:p>
            <a:r>
              <a:rPr lang="en-US" sz="2000" dirty="0"/>
              <a:t>     Students</a:t>
            </a:r>
          </a:p>
          <a:p>
            <a:r>
              <a:rPr lang="en-US" sz="2000" dirty="0"/>
              <a:t>     Teachers</a:t>
            </a:r>
          </a:p>
          <a:p>
            <a:r>
              <a:rPr lang="en-US" sz="2000" dirty="0"/>
              <a:t>     Parents</a:t>
            </a:r>
          </a:p>
          <a:p>
            <a:endParaRPr lang="en-US" sz="2000" dirty="0"/>
          </a:p>
          <a:p>
            <a:r>
              <a:rPr lang="en-US" sz="2200" b="1" dirty="0"/>
              <a:t>		Software requirements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dirty="0"/>
              <a:t> User-end</a:t>
            </a:r>
          </a:p>
          <a:p>
            <a:r>
              <a:rPr lang="en-US" sz="2000" dirty="0"/>
              <a:t> 			Android version 5 or above</a:t>
            </a:r>
          </a:p>
          <a:p>
            <a:r>
              <a:rPr lang="en-US" sz="2000" dirty="0"/>
              <a:t>			Sinhala keyboard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Developer-end</a:t>
            </a:r>
          </a:p>
          <a:p>
            <a:r>
              <a:rPr lang="en-US" sz="2000" dirty="0"/>
              <a:t> 			Android studio</a:t>
            </a:r>
          </a:p>
          <a:p>
            <a:r>
              <a:rPr lang="en-US" sz="2000" dirty="0"/>
              <a:t> 			TensorFlow v2.0</a:t>
            </a:r>
          </a:p>
          <a:p>
            <a:r>
              <a:rPr lang="en-US" sz="2000" dirty="0"/>
              <a:t> 			Python v3.7</a:t>
            </a:r>
          </a:p>
          <a:p>
            <a:r>
              <a:rPr lang="en-US" sz="2000" dirty="0"/>
              <a:t> 			SQLite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000" dirty="0"/>
              <a:t>Hardware requirements</a:t>
            </a:r>
          </a:p>
          <a:p>
            <a:r>
              <a:rPr lang="en-US" sz="2000" dirty="0"/>
              <a:t> 			User Mobile Touch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592F-C7BB-518C-2212-42A8989C42AE}"/>
              </a:ext>
            </a:extLst>
          </p:cNvPr>
          <p:cNvSpPr txBox="1"/>
          <p:nvPr/>
        </p:nvSpPr>
        <p:spPr>
          <a:xfrm>
            <a:off x="6514406" y="1444728"/>
            <a:ext cx="504287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      Non-functional Requirements</a:t>
            </a:r>
          </a:p>
          <a:p>
            <a:r>
              <a:rPr lang="en-US" sz="2000" dirty="0"/>
              <a:t>	Reliability</a:t>
            </a:r>
          </a:p>
          <a:p>
            <a:r>
              <a:rPr lang="en-US" sz="2000" dirty="0"/>
              <a:t> 	Security</a:t>
            </a:r>
          </a:p>
          <a:p>
            <a:r>
              <a:rPr lang="en-US" sz="2000" dirty="0"/>
              <a:t> 	Performance</a:t>
            </a:r>
          </a:p>
          <a:p>
            <a:r>
              <a:rPr lang="en-US" sz="2000" dirty="0"/>
              <a:t> 	Usability</a:t>
            </a:r>
          </a:p>
          <a:p>
            <a:r>
              <a:rPr lang="en-US" sz="2000" dirty="0"/>
              <a:t> 	Availability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2F33CA6D-8847-E93D-43E7-6C7D1DCE8F8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52</a:t>
            </a:fld>
            <a:endParaRPr lang="en-US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5EB4C8-778D-5499-C5F6-1E27C888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A4B1E4-E493-F62C-D167-7479CBE0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36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7B709-CF17-0D35-0694-53968F34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8.Gantt Chart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16D35C3-785D-FE80-796F-ED5F0802C14F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53</a:t>
            </a:fld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11C44-98D6-2DB1-5435-F971BE7F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6DB8F-E284-DE9C-89F8-45AAE3209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DB5F0-CE00-E6C7-417F-6BF0A008D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3" y="1446052"/>
            <a:ext cx="10791887" cy="4768665"/>
          </a:xfrm>
        </p:spPr>
      </p:pic>
    </p:spTree>
    <p:extLst>
      <p:ext uri="{BB962C8B-B14F-4D97-AF65-F5344CB8AC3E}">
        <p14:creationId xmlns:p14="http://schemas.microsoft.com/office/powerpoint/2010/main" val="1401572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011BB-3E29-4073-A104-10273F41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54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527C6-9E80-173E-2DB1-C22F90A8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774" y="3156041"/>
            <a:ext cx="1796657" cy="192831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D31648E-3E7C-DF47-97CD-D3822BEE4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40915"/>
            <a:ext cx="7954107" cy="4001188"/>
          </a:xfrm>
        </p:spPr>
        <p:txBody>
          <a:bodyPr>
            <a:normAutofit/>
          </a:bodyPr>
          <a:lstStyle/>
          <a:p>
            <a:r>
              <a:rPr lang="en-US" sz="2400" dirty="0"/>
              <a:t>Social Media Commercialization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Provide low-cost subscription plans considering each side as,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- Free subscription for children orphanages</a:t>
            </a:r>
          </a:p>
          <a:p>
            <a:pPr marL="0" indent="0">
              <a:buNone/>
            </a:pPr>
            <a:r>
              <a:rPr lang="en-US" sz="2400" dirty="0"/>
              <a:t>	- Low cost subscription for government schools</a:t>
            </a:r>
          </a:p>
          <a:p>
            <a:pPr marL="0" indent="0">
              <a:buNone/>
            </a:pPr>
            <a:r>
              <a:rPr lang="en-US" sz="2400" dirty="0"/>
              <a:t>	- Relatedly high cost subscription for international 	  	  schools</a:t>
            </a:r>
          </a:p>
          <a:p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8F40953-A83B-91F3-DD12-1B0CC9DD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014" y="815897"/>
            <a:ext cx="10380785" cy="93024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9.</a:t>
            </a:r>
            <a:r>
              <a:rPr lang="en-US" dirty="0"/>
              <a:t>Commercialization Aspects</a:t>
            </a: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B669970-BEE4-BC4A-FBF1-F944AEAE927E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54</a:t>
            </a:fld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E7A0FC-F1C2-0510-F9EA-546388AF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165FD9-3F8E-ABA5-01E4-0347FDF4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33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24427E-379D-0ADF-7D43-61BF6EF9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10.Appendix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2365F0E-3259-40A3-373A-33670F998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3" b="10431"/>
          <a:stretch/>
        </p:blipFill>
        <p:spPr>
          <a:xfrm>
            <a:off x="1542832" y="1809018"/>
            <a:ext cx="2930737" cy="3930351"/>
          </a:xfr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56CB3FE-877E-7475-BF00-32E02EAA19FF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55</a:t>
            </a:fld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59D6B-6371-E07D-8FBE-5DA50EB0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309A4-DB91-209F-F8B3-2A955DB63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6DB3AC-1EED-CF38-829D-28A921E8E0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r="5690"/>
          <a:stretch/>
        </p:blipFill>
        <p:spPr>
          <a:xfrm rot="16200000">
            <a:off x="7221176" y="2062982"/>
            <a:ext cx="2282763" cy="2085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8634A8-C0D9-1DA8-6CC5-FBE646D15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5" r="19209" b="6679"/>
          <a:stretch/>
        </p:blipFill>
        <p:spPr>
          <a:xfrm>
            <a:off x="5516310" y="1809018"/>
            <a:ext cx="1803507" cy="2475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BDDD9E-76BE-6FDC-CEA1-472DFE01BA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5038" r="9080" b="6596"/>
          <a:stretch/>
        </p:blipFill>
        <p:spPr>
          <a:xfrm>
            <a:off x="6769948" y="2535750"/>
            <a:ext cx="1592609" cy="23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3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C0F3C-DC50-E5DF-D9A9-6086872C3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6423" y="3946795"/>
            <a:ext cx="3863221" cy="720000"/>
          </a:xfrm>
        </p:spPr>
        <p:txBody>
          <a:bodyPr>
            <a:noAutofit/>
          </a:bodyPr>
          <a:lstStyle/>
          <a:p>
            <a:pPr algn="l"/>
            <a:r>
              <a:rPr lang="en-GB" sz="9600" b="1" dirty="0"/>
              <a:t>THANK YOU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74D1A4A-BE07-D9A6-1D4F-76018CC7FC66}"/>
              </a:ext>
            </a:extLst>
          </p:cNvPr>
          <p:cNvSpPr txBox="1">
            <a:spLocks/>
          </p:cNvSpPr>
          <p:nvPr/>
        </p:nvSpPr>
        <p:spPr>
          <a:xfrm>
            <a:off x="398562" y="3429000"/>
            <a:ext cx="4444800" cy="2728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C0C1435-D7F5-6ECC-32C9-60B892B34E52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56</a:t>
            </a:fld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6ACE64-D24F-F94E-0420-52C9D0AB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5114F8-BD15-3FE8-46BB-9B57FE5B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2EEB3B-4B70-A4C4-DA53-FEF0CA4D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pPr algn="l"/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System</a:t>
            </a:r>
            <a:b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Overview</a:t>
            </a:r>
            <a:b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Diagram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5BF8B6-AA73-4ED0-BAB8-93BF97338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14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+mj-lt"/>
              </a:rPr>
              <a:t>4. 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8CF6-502B-621C-C440-BFB1C147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3748694-C972-C9EB-CBFB-D0A6B2D344E7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6</a:t>
            </a:fld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7C929-2AE7-C029-A8A4-1B5E3F70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53D137-9EA0-5377-C48C-649DAAD05410}"/>
              </a:ext>
            </a:extLst>
          </p:cNvPr>
          <p:cNvSpPr/>
          <p:nvPr/>
        </p:nvSpPr>
        <p:spPr>
          <a:xfrm>
            <a:off x="838200" y="1570383"/>
            <a:ext cx="10919791" cy="45834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5A3E34-7DD5-8C3F-B277-088FF2422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04885"/>
            <a:ext cx="10287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5.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j-ea"/>
                <a:cs typeface="+mj-cs"/>
              </a:rPr>
              <a:t>Technologies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Mobile Application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 Android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Database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SQLite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Middle Ware Technologies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Python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TensorFlow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REST API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Technical Concepts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Natural Language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	Machine Learning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5570D-2221-48C0-0523-A6374B04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A30EC-6711-5E75-BCF6-B37D6D3CA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8F98BCD-C468-175D-691D-405E31E78B2A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7</a:t>
            </a:fld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ACD9DB-2CE4-8663-4BD6-2CCC5DBAB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72" b="9612"/>
          <a:stretch/>
        </p:blipFill>
        <p:spPr>
          <a:xfrm>
            <a:off x="7262635" y="2560401"/>
            <a:ext cx="2058731" cy="17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4804" y="4659840"/>
            <a:ext cx="6297196" cy="10511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BSc (Hons) Degree in Information Technology (specialization in Data Science)</a:t>
            </a:r>
          </a:p>
          <a:p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E1B6A-0F9F-8861-F18B-94780F9EA138}"/>
              </a:ext>
            </a:extLst>
          </p:cNvPr>
          <p:cNvSpPr/>
          <p:nvPr/>
        </p:nvSpPr>
        <p:spPr>
          <a:xfrm>
            <a:off x="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7267F2C-7B68-69E4-BBC8-9B9675F1C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7056" y="2389650"/>
            <a:ext cx="7724944" cy="2078700"/>
          </a:xfrm>
        </p:spPr>
        <p:txBody>
          <a:bodyPr/>
          <a:lstStyle/>
          <a:p>
            <a:r>
              <a:rPr lang="en-US" dirty="0"/>
              <a:t>IT21007538 | </a:t>
            </a:r>
            <a:r>
              <a:rPr lang="en-US" dirty="0" err="1"/>
              <a:t>Maddumage</a:t>
            </a:r>
            <a:r>
              <a:rPr lang="en-US" dirty="0"/>
              <a:t> P.W.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0087BD2-A52C-6423-88BE-E2235AD0F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2366"/>
          <a:stretch>
            <a:fillRect/>
          </a:stretch>
        </p:blipFill>
        <p:spPr>
          <a:xfrm>
            <a:off x="1142513" y="842714"/>
            <a:ext cx="3101241" cy="318323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46B5EE-9B14-B232-83B1-A90053D4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BF2EBB-C768-C2AA-93C2-6E800EBA7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7D06C191-E89E-05F9-2B64-FC8B84BEB080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8</a:t>
            </a:fld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8D4BF1-CB26-3D11-1A5C-BDC2C777B4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763" y="1782325"/>
            <a:ext cx="4261805" cy="3293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Identifying native words and replace them with generic words</a:t>
            </a:r>
            <a:endParaRPr lang="en-US" sz="4000" b="1" i="1" dirty="0">
              <a:solidFill>
                <a:schemeClr val="tx1"/>
              </a:solidFill>
            </a:endParaRPr>
          </a:p>
          <a:p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27ED9C-6FFC-B32B-5450-46DAC19F3D7F}"/>
              </a:ext>
            </a:extLst>
          </p:cNvPr>
          <p:cNvSpPr/>
          <p:nvPr/>
        </p:nvSpPr>
        <p:spPr>
          <a:xfrm>
            <a:off x="0" y="654221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IT21007538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 err="1">
                <a:solidFill>
                  <a:schemeClr val="tx1"/>
                </a:solidFill>
              </a:rPr>
              <a:t>Maddumage</a:t>
            </a:r>
            <a:r>
              <a:rPr lang="en-US" sz="1800" b="1" dirty="0">
                <a:solidFill>
                  <a:schemeClr val="tx1"/>
                </a:solidFill>
              </a:rPr>
              <a:t> P.W.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b="1" dirty="0">
                <a:solidFill>
                  <a:schemeClr val="tx1"/>
                </a:solidFill>
              </a:rPr>
              <a:t>R24-088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09C90D-BA8C-02DA-3EBD-CEB51FA6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157" y="0"/>
            <a:ext cx="1505843" cy="1408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979C67-A8E6-C076-72E0-FC26231D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44" y="6252471"/>
            <a:ext cx="3156156" cy="681230"/>
          </a:xfrm>
          <a:prstGeom prst="rect">
            <a:avLst/>
          </a:prstGeom>
        </p:spPr>
      </p:pic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292D996-2D7B-D3BD-EEE0-65A1A6188A37}"/>
              </a:ext>
            </a:extLst>
          </p:cNvPr>
          <p:cNvSpPr txBox="1">
            <a:spLocks/>
          </p:cNvSpPr>
          <p:nvPr/>
        </p:nvSpPr>
        <p:spPr>
          <a:xfrm>
            <a:off x="6233651" y="6492875"/>
            <a:ext cx="2743200" cy="66476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7B645E-C5E5-4727-B977-D372A0AA71D9}" type="slidenum">
              <a:rPr lang="en-US" sz="2000" b="1" smtClean="0"/>
              <a:pPr/>
              <a:t>9</a:t>
            </a:fld>
            <a:endParaRPr lang="en-US" sz="2000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E2F7C58-B36F-1C63-090B-6266EFD6C9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r="13117"/>
          <a:stretch>
            <a:fillRect/>
          </a:stretch>
        </p:blipFill>
        <p:spPr>
          <a:xfrm>
            <a:off x="5398232" y="1325999"/>
            <a:ext cx="2397125" cy="2473325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37216F5C-45BA-166F-57C8-76AA176F1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393" y="3799324"/>
            <a:ext cx="3863221" cy="720000"/>
          </a:xfrm>
        </p:spPr>
        <p:txBody>
          <a:bodyPr>
            <a:normAutofit/>
          </a:bodyPr>
          <a:lstStyle/>
          <a:p>
            <a:r>
              <a:rPr lang="en-US" b="1" dirty="0"/>
              <a:t>Component</a:t>
            </a:r>
            <a:r>
              <a:rPr lang="en-US" sz="4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28850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f53127bd-1875-4446-b071-c4506206683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F86689-C388-4E26-98DE-68511D725B56}">
  <ds:schemaRefs>
    <ds:schemaRef ds:uri="http://schemas.microsoft.com/office/2006/metadata/properties"/>
    <ds:schemaRef ds:uri="http://schemas.microsoft.com/office/infopath/2007/PartnerControls"/>
    <ds:schemaRef ds:uri="8faef53a-d342-4d90-a56c-b993878449d2"/>
    <ds:schemaRef ds:uri="db72c12f-87a4-44ab-bbc5-4cc8306b158a"/>
  </ds:schemaRefs>
</ds:datastoreItem>
</file>

<file path=customXml/itemProps2.xml><?xml version="1.0" encoding="utf-8"?>
<ds:datastoreItem xmlns:ds="http://schemas.openxmlformats.org/officeDocument/2006/customXml" ds:itemID="{33A1F0C2-E6F6-4F18-813D-C9948025DB68}"/>
</file>

<file path=customXml/itemProps3.xml><?xml version="1.0" encoding="utf-8"?>
<ds:datastoreItem xmlns:ds="http://schemas.openxmlformats.org/officeDocument/2006/customXml" ds:itemID="{D19BC82B-8F4E-4C71-AEB7-C432B251F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3170</Words>
  <Application>Microsoft Office PowerPoint</Application>
  <PresentationFormat>Widescreen</PresentationFormat>
  <Paragraphs>603</Paragraphs>
  <Slides>56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DengXian</vt:lpstr>
      <vt:lpstr>Arial</vt:lpstr>
      <vt:lpstr>Calibri</vt:lpstr>
      <vt:lpstr>Calibri Light</vt:lpstr>
      <vt:lpstr>Courier New</vt:lpstr>
      <vt:lpstr>Söhne</vt:lpstr>
      <vt:lpstr>Times New Roman</vt:lpstr>
      <vt:lpstr>Office Theme</vt:lpstr>
      <vt:lpstr>PowerPoint Presentation</vt:lpstr>
      <vt:lpstr>Content</vt:lpstr>
      <vt:lpstr>1.Introduction</vt:lpstr>
      <vt:lpstr>2. Research Problem</vt:lpstr>
      <vt:lpstr>3.Objectives</vt:lpstr>
      <vt:lpstr>4. System     Overview     Diagram </vt:lpstr>
      <vt:lpstr>5.Technologies</vt:lpstr>
      <vt:lpstr>IT21007538 | Maddumage P.W.</vt:lpstr>
      <vt:lpstr>Component 1</vt:lpstr>
      <vt:lpstr>Background</vt:lpstr>
      <vt:lpstr>PowerPoint Presentation</vt:lpstr>
      <vt:lpstr>Research Question</vt:lpstr>
      <vt:lpstr>Specific and sub objectives</vt:lpstr>
      <vt:lpstr>Methodology</vt:lpstr>
      <vt:lpstr>COMPONET SPECIFIC REQUIREMENTS</vt:lpstr>
      <vt:lpstr>TECHNOLOGY INVOLVED</vt:lpstr>
      <vt:lpstr>Work breakdown diagram  </vt:lpstr>
      <vt:lpstr>References</vt:lpstr>
      <vt:lpstr>IT21006098 | Wijesinghe W.M.C.I.</vt:lpstr>
      <vt:lpstr>PowerPoint Presentation</vt:lpstr>
      <vt:lpstr> Background</vt:lpstr>
      <vt:lpstr>PowerPoint Presentation</vt:lpstr>
      <vt:lpstr>Research Question</vt:lpstr>
      <vt:lpstr>PowerPoint Presentation</vt:lpstr>
      <vt:lpstr>Methodology </vt:lpstr>
      <vt:lpstr>COMPONET SPECIFIC REQUIREMENTS</vt:lpstr>
      <vt:lpstr>TECHNOLOGY INVOLVED</vt:lpstr>
      <vt:lpstr>Work breakdown diagram </vt:lpstr>
      <vt:lpstr>References</vt:lpstr>
      <vt:lpstr>IT20604394 | Amarasena J.H.T.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</vt:lpstr>
      <vt:lpstr>COMPONET SPECIFIC REQUIREMENTS</vt:lpstr>
      <vt:lpstr>PowerPoint Presentation</vt:lpstr>
      <vt:lpstr>PowerPoint Presentation</vt:lpstr>
      <vt:lpstr>References</vt:lpstr>
      <vt:lpstr>IT20124144 | Pindeniya P.C.M.</vt:lpstr>
      <vt:lpstr>PowerPoint Presentation</vt:lpstr>
      <vt:lpstr> Background</vt:lpstr>
      <vt:lpstr>PowerPoint Presentation</vt:lpstr>
      <vt:lpstr>Research Question</vt:lpstr>
      <vt:lpstr>PowerPoint Presentation</vt:lpstr>
      <vt:lpstr>Methodology </vt:lpstr>
      <vt:lpstr>COMPONET SPECIFIC REQUIREMENTS</vt:lpstr>
      <vt:lpstr>PowerPoint Presentation</vt:lpstr>
      <vt:lpstr>PowerPoint Presentation</vt:lpstr>
      <vt:lpstr>References</vt:lpstr>
      <vt:lpstr>7.System Requirements</vt:lpstr>
      <vt:lpstr>8.Gantt Chart</vt:lpstr>
      <vt:lpstr>9.Commercialization Aspects </vt:lpstr>
      <vt:lpstr>10.Appendix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 Mate</dc:title>
  <dc:creator>Udayantha Yapa Y.M.S it20045708</dc:creator>
  <cp:lastModifiedBy>Piyumi Wathsala</cp:lastModifiedBy>
  <cp:revision>51</cp:revision>
  <dcterms:created xsi:type="dcterms:W3CDTF">2023-03-28T10:06:10Z</dcterms:created>
  <dcterms:modified xsi:type="dcterms:W3CDTF">2024-03-05T07:09:27Z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</Properties>
</file>